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uk-UA"/>
  <c:chart>
    <c:view3D>
      <c:rotX val="30"/>
      <c:perspective val="30"/>
    </c:view3D>
    <c:plotArea>
      <c:layout/>
      <c:pie3DChart>
        <c:varyColors val="1"/>
        <c:dLbls>
          <c:showPercent val="1"/>
        </c:dLbls>
      </c:pie3DChart>
    </c:plotArea>
    <c:legend>
      <c:legendPos val="t"/>
      <c:layout/>
    </c:legend>
    <c:plotVisOnly val="1"/>
  </c:chart>
  <c:txPr>
    <a:bodyPr/>
    <a:lstStyle/>
    <a:p>
      <a:pPr>
        <a:defRPr sz="1800"/>
      </a:pPr>
      <a:endParaRPr lang="uk-UA"/>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uk-UA"/>
  <c:chart>
    <c:title>
      <c:layout/>
    </c:title>
    <c:view3D>
      <c:rotX val="30"/>
      <c:perspective val="30"/>
    </c:view3D>
    <c:plotArea>
      <c:layout/>
      <c:pie3DChart>
        <c:varyColors val="1"/>
        <c:ser>
          <c:idx val="0"/>
          <c:order val="0"/>
          <c:tx>
            <c:strRef>
              <c:f>Лист1!$B$1</c:f>
              <c:strCache>
                <c:ptCount val="1"/>
                <c:pt idx="0">
                  <c:v>Хлібопекарська промисловість</c:v>
                </c:pt>
              </c:strCache>
            </c:strRef>
          </c:tx>
          <c:cat>
            <c:strRef>
              <c:f>Лист1!$A$2:$A$5</c:f>
              <c:strCache>
                <c:ptCount val="3"/>
                <c:pt idx="0">
                  <c:v>виготовляють  промислові хлібозаводи, розташовані у містах і районних центрах </c:v>
                </c:pt>
                <c:pt idx="1">
                  <c:v>виготовляють  підприємства   Укркоопсоюзу</c:v>
                </c:pt>
                <c:pt idx="2">
                  <c:v>Випікають  приватні,  малі пекарні</c:v>
                </c:pt>
              </c:strCache>
            </c:strRef>
          </c:cat>
          <c:val>
            <c:numRef>
              <c:f>Лист1!$B$2:$B$5</c:f>
              <c:numCache>
                <c:formatCode>General</c:formatCode>
                <c:ptCount val="4"/>
                <c:pt idx="0">
                  <c:v>72</c:v>
                </c:pt>
                <c:pt idx="1">
                  <c:v>7.5</c:v>
                </c:pt>
                <c:pt idx="2">
                  <c:v>20</c:v>
                </c:pt>
              </c:numCache>
            </c:numRef>
          </c:val>
        </c:ser>
      </c:pie3DChart>
    </c:plotArea>
    <c:legend>
      <c:legendPos val="r"/>
      <c:layout/>
    </c:legend>
    <c:plotVisOnly val="1"/>
  </c:chart>
  <c:txPr>
    <a:bodyPr/>
    <a:lstStyle/>
    <a:p>
      <a:pPr>
        <a:defRPr sz="1800"/>
      </a:pPr>
      <a:endParaRPr lang="uk-UA"/>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15.03.2016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15.03.2016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15.03.2016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15.03.2016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15.03.2016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hyperlink" Target="https://uk.wikipedia.org/wiki/%D0%9C%27%D1%8F%D1%81%D0%BE" TargetMode="External"/><Relationship Id="rId7" Type="http://schemas.openxmlformats.org/officeDocument/2006/relationships/hyperlink" Target="https://uk.wikipedia.org/w/index.php?title=%D0%9A%D1%83%D0%BB%D1%96%D0%BD%D0%B0%D1%80%D0%BD%D1%96_%D0%B2%D0%B8%D1%80%D0%BE%D0%B1%D0%B8&amp;action=edit&amp;redlink=1" TargetMode="External"/><Relationship Id="rId2" Type="http://schemas.openxmlformats.org/officeDocument/2006/relationships/hyperlink" Target="https://uk.wikipedia.org/wiki/%D0%A5%D0%B0%D1%80%D1%87%D0%BE%D0%B2%D0%B0_%D0%BF%D1%80%D0%BE%D0%BC%D0%B8%D1%81%D0%BB%D0%BE%D0%B2%D1%96%D1%81%D1%82%D1%8C" TargetMode="External"/><Relationship Id="rId1" Type="http://schemas.openxmlformats.org/officeDocument/2006/relationships/slideLayout" Target="../slideLayouts/slideLayout2.xml"/><Relationship Id="rId6" Type="http://schemas.openxmlformats.org/officeDocument/2006/relationships/hyperlink" Target="https://uk.wikipedia.org/wiki/%D0%9F%D0%B5%D0%BB%D1%8C%D0%BC%D0%B5%D0%BD%D1%96" TargetMode="External"/><Relationship Id="rId5" Type="http://schemas.openxmlformats.org/officeDocument/2006/relationships/hyperlink" Target="https://uk.wikipedia.org/wiki/%D0%9A%D0%BE%D1%82%D0%BB%D0%B5%D1%82%D0%B8" TargetMode="External"/><Relationship Id="rId10" Type="http://schemas.openxmlformats.org/officeDocument/2006/relationships/image" Target="../media/image35.jpeg"/><Relationship Id="rId4" Type="http://schemas.openxmlformats.org/officeDocument/2006/relationships/hyperlink" Target="https://uk.wikipedia.org/wiki/%D0%9A%D0%BE%D0%B2%D0%B1%D0%B0%D1%81%D0%BD%D1%96_%D0%B2%D0%B8%D1%80%D0%BE%D0%B1%D0%B8"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1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arezannyie-fruktyi-100752.jpg"/>
          <p:cNvPicPr>
            <a:picLocks noChangeAspect="1"/>
          </p:cNvPicPr>
          <p:nvPr/>
        </p:nvPicPr>
        <p:blipFill>
          <a:blip r:embed="rId2" cstate="print"/>
          <a:stretch>
            <a:fillRect/>
          </a:stretch>
        </p:blipFill>
        <p:spPr>
          <a:xfrm>
            <a:off x="-357222" y="-428652"/>
            <a:ext cx="4572000" cy="4686314"/>
          </a:xfrm>
          <a:prstGeom prst="rect">
            <a:avLst/>
          </a:prstGeom>
        </p:spPr>
      </p:pic>
      <p:sp>
        <p:nvSpPr>
          <p:cNvPr id="5" name="TextBox 4"/>
          <p:cNvSpPr txBox="1"/>
          <p:nvPr/>
        </p:nvSpPr>
        <p:spPr>
          <a:xfrm>
            <a:off x="3857588" y="1000108"/>
            <a:ext cx="5286412" cy="212365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Харчова промисловість України</a:t>
            </a:r>
            <a:endParaRPr lang="uk-UA"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1602" y="2357430"/>
          <a:ext cx="8229600" cy="559120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p:txBody>
          <a:bodyPr>
            <a:normAutofit fontScale="90000"/>
          </a:bodyPr>
          <a:lstStyle/>
          <a:p>
            <a:r>
              <a:rPr lang="vi-VN" sz="1600" dirty="0" smtClean="0"/>
              <a:t>Хлібопека́рна промисло́вість</a:t>
            </a:r>
            <a:r>
              <a:rPr lang="vi-VN" sz="1600" b="0" dirty="0" smtClean="0"/>
              <a:t> — одна з найбільших галузей</a:t>
            </a:r>
            <a:r>
              <a:rPr lang="uk-UA" sz="1600" b="0" dirty="0" smtClean="0"/>
              <a:t> </a:t>
            </a:r>
            <a:r>
              <a:rPr lang="vi-VN" sz="1600" b="0" dirty="0" smtClean="0"/>
              <a:t>харчової промисловості, підприємства якої виробляють різні види хлібопекарних виробів з продовольчогоборошна (хліб та булки різних сортів, пиріжки, борошнисті кондитерські печива тощо).</a:t>
            </a:r>
            <a:r>
              <a:rPr lang="uk-UA" sz="1600" b="0" dirty="0" smtClean="0"/>
              <a:t>Хлібопекарський ринок </a:t>
            </a:r>
            <a:r>
              <a:rPr lang="ru-RU" sz="1600" b="0" dirty="0" smtClean="0"/>
              <a:t>на 99,9% представлений </a:t>
            </a:r>
            <a:r>
              <a:rPr lang="ru-RU" sz="1600" b="0" dirty="0" err="1" smtClean="0"/>
              <a:t>продукцією</a:t>
            </a:r>
            <a:r>
              <a:rPr lang="ru-RU" sz="1600" b="0" dirty="0" smtClean="0"/>
              <a:t>  </a:t>
            </a:r>
            <a:r>
              <a:rPr lang="ru-RU" sz="1600" b="0" dirty="0" err="1" smtClean="0"/>
              <a:t>вітчизняного</a:t>
            </a:r>
            <a:r>
              <a:rPr lang="ru-RU" sz="1600" b="0" dirty="0" smtClean="0"/>
              <a:t>  </a:t>
            </a:r>
            <a:r>
              <a:rPr lang="ru-RU" sz="1600" b="0" dirty="0" err="1" smtClean="0"/>
              <a:t>виробництва</a:t>
            </a:r>
            <a:r>
              <a:rPr lang="ru-RU" sz="1600" b="0" dirty="0" smtClean="0"/>
              <a:t>.</a:t>
            </a:r>
            <a:endParaRPr lang="uk-UA" sz="1600" dirty="0"/>
          </a:p>
        </p:txBody>
      </p:sp>
      <p:graphicFrame>
        <p:nvGraphicFramePr>
          <p:cNvPr id="5" name="Диаграмма 4"/>
          <p:cNvGraphicFramePr/>
          <p:nvPr/>
        </p:nvGraphicFramePr>
        <p:xfrm>
          <a:off x="285720" y="1500174"/>
          <a:ext cx="8572560" cy="51038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descr="866725219 (1).gif"/>
          <p:cNvPicPr>
            <a:picLocks noChangeAspect="1"/>
          </p:cNvPicPr>
          <p:nvPr/>
        </p:nvPicPr>
        <p:blipFill>
          <a:blip r:embed="rId4" cstate="print"/>
          <a:stretch>
            <a:fillRect/>
          </a:stretch>
        </p:blipFill>
        <p:spPr>
          <a:xfrm>
            <a:off x="357158" y="1714488"/>
            <a:ext cx="1304925" cy="752475"/>
          </a:xfrm>
          <a:prstGeom prst="rect">
            <a:avLst/>
          </a:prstGeo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643182"/>
            <a:ext cx="4929222"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2000"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Пивоварна галузь</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орієнтуючись на </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споживача</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виробляє нові сорти пива, якість яких дуже висока і залежить від сировини - води, хмелю та ячменю. За результатами </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2012 </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року, українська аграрна промисловість не змогла забезпечити пивоварну галузь недорогим та якісним ячменем. Врожай хмелю лише на 15% покрив потреби пивоварних заводів. Практично всі великі виробники пива визнають за краще працювати з виробниками сільгосппродукції за прямими зв'язками, що може забезпечити їм до 80% обсягів солодової та </a:t>
            </a:r>
            <a:r>
              <a:rPr lang="uk-UA" sz="18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хмільової</a:t>
            </a: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сировини. Решту сировини під виробництво елітних сортів пінного напою пивовари закуповують у країнах Європи.   </a:t>
            </a:r>
            <a:b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Попри деякі труднощі при виготовленні пива, обсяги його виробництва зростають. </a:t>
            </a:r>
            <a:endParaRPr lang="uk-UA" sz="1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246986055.gif"/>
          <p:cNvPicPr>
            <a:picLocks noChangeAspect="1"/>
          </p:cNvPicPr>
          <p:nvPr/>
        </p:nvPicPr>
        <p:blipFill>
          <a:blip r:embed="rId2" cstate="print"/>
          <a:stretch>
            <a:fillRect/>
          </a:stretch>
        </p:blipFill>
        <p:spPr>
          <a:xfrm>
            <a:off x="7361895" y="5200642"/>
            <a:ext cx="1782105" cy="1657358"/>
          </a:xfrm>
          <a:prstGeom prst="rect">
            <a:avLst/>
          </a:prstGeom>
        </p:spPr>
      </p:pic>
      <p:pic>
        <p:nvPicPr>
          <p:cNvPr id="5" name="Рисунок 4" descr="383621934.jpg"/>
          <p:cNvPicPr>
            <a:picLocks noChangeAspect="1"/>
          </p:cNvPicPr>
          <p:nvPr/>
        </p:nvPicPr>
        <p:blipFill>
          <a:blip r:embed="rId3" cstate="print"/>
          <a:stretch>
            <a:fillRect/>
          </a:stretch>
        </p:blipFill>
        <p:spPr>
          <a:xfrm>
            <a:off x="6226191" y="0"/>
            <a:ext cx="2917809" cy="1945206"/>
          </a:xfrm>
          <a:prstGeom prst="rect">
            <a:avLst/>
          </a:prstGeom>
        </p:spPr>
      </p:pic>
      <p:pic>
        <p:nvPicPr>
          <p:cNvPr id="6" name="Рисунок 5" descr="obolon-narastila-moshchnosti.jpg"/>
          <p:cNvPicPr>
            <a:picLocks noChangeAspect="1"/>
          </p:cNvPicPr>
          <p:nvPr/>
        </p:nvPicPr>
        <p:blipFill>
          <a:blip r:embed="rId4" cstate="print"/>
          <a:stretch>
            <a:fillRect/>
          </a:stretch>
        </p:blipFill>
        <p:spPr>
          <a:xfrm>
            <a:off x="5000628" y="2500306"/>
            <a:ext cx="3810000" cy="2381250"/>
          </a:xfrm>
          <a:prstGeom prst="rect">
            <a:avLst/>
          </a:prstGeom>
          <a:ln>
            <a:noFill/>
          </a:ln>
          <a:effectLst>
            <a:softEdge rad="112500"/>
          </a:effectLst>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f172771f35aac51.jpg"/>
          <p:cNvPicPr>
            <a:picLocks noGrp="1" noChangeAspect="1"/>
          </p:cNvPicPr>
          <p:nvPr>
            <p:ph idx="1"/>
          </p:nvPr>
        </p:nvPicPr>
        <p:blipFill>
          <a:blip r:embed="rId2" cstate="print"/>
          <a:stretch>
            <a:fillRect/>
          </a:stretch>
        </p:blipFill>
        <p:spPr>
          <a:xfrm>
            <a:off x="0" y="0"/>
            <a:ext cx="2381267" cy="1785950"/>
          </a:xfrm>
          <a:prstGeom prst="rect">
            <a:avLst/>
          </a:prstGeom>
          <a:ln>
            <a:noFill/>
          </a:ln>
          <a:effectLst>
            <a:softEdge rad="112500"/>
          </a:effectLst>
        </p:spPr>
      </p:pic>
      <p:sp>
        <p:nvSpPr>
          <p:cNvPr id="3" name="Заголовок 2"/>
          <p:cNvSpPr>
            <a:spLocks noGrp="1"/>
          </p:cNvSpPr>
          <p:nvPr>
            <p:ph type="title"/>
          </p:nvPr>
        </p:nvSpPr>
        <p:spPr>
          <a:xfrm>
            <a:off x="4286248" y="571480"/>
            <a:ext cx="4329114" cy="528641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Макаронна промисловість</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галузь</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харчової</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промисловості</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підприємства</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якої</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виготовляють</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макаронні</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вироби</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Україні</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діє</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13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макаронних</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ф-к</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найпотужніші</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них —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Донецька</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Дніпропетровська</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Київська</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Одеська</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Крім</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того,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працює</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21 цех при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хлібозаводах</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харч.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комбінатах</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тощо</a:t>
            </a:r>
            <a:r>
              <a:rPr lang="ru-RU"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uk-UA" sz="20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uk-UA"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Макаронна галузь є </a:t>
            </a:r>
            <a:r>
              <a:rPr lang="uk-UA"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відносно молодою в харчовій промисловості України.  Орієнтується вона здебільшого на споживача</a:t>
            </a:r>
            <a:r>
              <a:rPr lang="uk-UA"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uk-UA"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descr="154355997.gif"/>
          <p:cNvPicPr>
            <a:picLocks noChangeAspect="1"/>
          </p:cNvPicPr>
          <p:nvPr/>
        </p:nvPicPr>
        <p:blipFill>
          <a:blip r:embed="rId3" cstate="print"/>
          <a:stretch>
            <a:fillRect/>
          </a:stretch>
        </p:blipFill>
        <p:spPr>
          <a:xfrm>
            <a:off x="0" y="5314945"/>
            <a:ext cx="1773626" cy="1543055"/>
          </a:xfrm>
          <a:prstGeom prst="rect">
            <a:avLst/>
          </a:prstGeom>
        </p:spPr>
      </p:pic>
      <p:pic>
        <p:nvPicPr>
          <p:cNvPr id="6" name="Рисунок 5" descr="IE5A1250-2.jpg"/>
          <p:cNvPicPr>
            <a:picLocks noChangeAspect="1"/>
          </p:cNvPicPr>
          <p:nvPr/>
        </p:nvPicPr>
        <p:blipFill>
          <a:blip r:embed="rId4" cstate="print"/>
          <a:stretch>
            <a:fillRect/>
          </a:stretch>
        </p:blipFill>
        <p:spPr>
          <a:xfrm>
            <a:off x="500034" y="2000240"/>
            <a:ext cx="3699510" cy="2926080"/>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2071678"/>
            <a:ext cx="3857652" cy="2428892"/>
          </a:xfrm>
        </p:spPr>
        <p:txBody>
          <a:bodyPr>
            <a:noAutofit/>
          </a:bodyPr>
          <a:lstStyle/>
          <a:p>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М'ясна́ промисло́вість — галузь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2" tooltip="Харчова промисловість"/>
              </a:rPr>
              <a:t>харчової промисловості</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підприємства якої здійснюють заготівлю та забій худоби, птиці, кролів та виготовляють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3" tooltip="М'ясо"/>
              </a:rPr>
              <a:t>м'ясо</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tooltip="Ковбасні вироби"/>
              </a:rPr>
              <a:t>ковбасні вироби</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м'ясні консерви, напівфабрикати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tooltip="Котлети"/>
              </a:rPr>
              <a:t>котлети</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6" tooltip="Пельмені"/>
              </a:rPr>
              <a:t>пельмені</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та інші </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7" tooltip="Кулінарні вироби (ще не написана)"/>
              </a:rPr>
              <a:t>кулінарні вироби</a:t>
            </a:r>
            <a:r>
              <a:rPr lang="vi-VN"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За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вартістю</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виробленої</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продукції</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ця</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галузь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посідає</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перше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місце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харчовій</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промисловості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 великих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містах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розміщені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м'ясокомбінати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яких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комплексно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переробляють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продукцію</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тваринництва</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Однак</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необхідно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більше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наближати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підприємства</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до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районів</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розвинутого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тваринництва</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щоб</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уникнути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далеких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перевезень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живих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тварин</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uk-UA"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Рисунок 4" descr="19306926.gif"/>
          <p:cNvPicPr>
            <a:picLocks noChangeAspect="1"/>
          </p:cNvPicPr>
          <p:nvPr/>
        </p:nvPicPr>
        <p:blipFill>
          <a:blip r:embed="rId8" cstate="print"/>
          <a:stretch>
            <a:fillRect/>
          </a:stretch>
        </p:blipFill>
        <p:spPr>
          <a:xfrm>
            <a:off x="4143372" y="5429264"/>
            <a:ext cx="2269641" cy="1162056"/>
          </a:xfrm>
          <a:prstGeom prst="rect">
            <a:avLst/>
          </a:prstGeom>
        </p:spPr>
      </p:pic>
      <p:pic>
        <p:nvPicPr>
          <p:cNvPr id="6" name="Рисунок 5" descr="0634.jpg"/>
          <p:cNvPicPr>
            <a:picLocks noChangeAspect="1"/>
          </p:cNvPicPr>
          <p:nvPr/>
        </p:nvPicPr>
        <p:blipFill>
          <a:blip r:embed="rId9" cstate="print"/>
          <a:stretch>
            <a:fillRect/>
          </a:stretch>
        </p:blipFill>
        <p:spPr>
          <a:xfrm>
            <a:off x="4143372" y="3143248"/>
            <a:ext cx="2911528" cy="1819705"/>
          </a:xfrm>
          <a:prstGeom prst="rect">
            <a:avLst/>
          </a:prstGeom>
          <a:ln>
            <a:noFill/>
          </a:ln>
          <a:effectLst>
            <a:softEdge rad="112500"/>
          </a:effectLst>
        </p:spPr>
      </p:pic>
      <p:pic>
        <p:nvPicPr>
          <p:cNvPr id="7" name="Рисунок 6" descr="8837_full-picture.jpg"/>
          <p:cNvPicPr>
            <a:picLocks noChangeAspect="1"/>
          </p:cNvPicPr>
          <p:nvPr/>
        </p:nvPicPr>
        <p:blipFill>
          <a:blip r:embed="rId10" cstate="print"/>
          <a:stretch>
            <a:fillRect/>
          </a:stretch>
        </p:blipFill>
        <p:spPr>
          <a:xfrm>
            <a:off x="5643570" y="285728"/>
            <a:ext cx="3306337" cy="2339869"/>
          </a:xfrm>
          <a:prstGeom prst="rect">
            <a:avLst/>
          </a:prstGeom>
          <a:ln>
            <a:noFill/>
          </a:ln>
          <a:effectLst>
            <a:softEdge rad="112500"/>
          </a:effectLst>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iagram_2.gif"/>
          <p:cNvPicPr>
            <a:picLocks noGrp="1" noChangeAspect="1"/>
          </p:cNvPicPr>
          <p:nvPr>
            <p:ph idx="1"/>
          </p:nvPr>
        </p:nvPicPr>
        <p:blipFill>
          <a:blip r:embed="rId2" cstate="print"/>
          <a:stretch>
            <a:fillRect/>
          </a:stretch>
        </p:blipFill>
        <p:spPr>
          <a:xfrm>
            <a:off x="214282" y="357166"/>
            <a:ext cx="4667250" cy="2571768"/>
          </a:xfrm>
        </p:spPr>
      </p:pic>
      <p:sp>
        <p:nvSpPr>
          <p:cNvPr id="3" name="Заголовок 2"/>
          <p:cNvSpPr>
            <a:spLocks noGrp="1"/>
          </p:cNvSpPr>
          <p:nvPr>
            <p:ph type="title"/>
          </p:nvPr>
        </p:nvSpPr>
        <p:spPr>
          <a:xfrm>
            <a:off x="4786314" y="2714620"/>
            <a:ext cx="4000528" cy="1143000"/>
          </a:xfrm>
        </p:spPr>
        <p:txBody>
          <a:bodyPr>
            <a:noAutofit/>
          </a:bodyPr>
          <a:lstStyle/>
          <a:p>
            <a:r>
              <a:rPr lang="vi-VN"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Борошноме́льно-круп'я́на промисло́вість — одна з найбільших галузей харчової промисловості, яка переробляє зерно на борошно і крупу.</a:t>
            </a:r>
            <a:br>
              <a:rPr lang="vi-VN"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uk-UA" sz="1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В Україні борошномельно-круп'яна промисловість є в усіх великих, середніх, а також малих містах. Найбільшими центрами є: Київ, Харків, Дніпропетровськ, Одеса, Миколаїв, Запоріжжя, Львів, Тернопіль, У великих містах борошномельно-круп'яна промисловість орієнтується на масового споживача продукції (діють макаронні, кондитерські, хлібопекарні підприємства), у портових містах і залізничних вузлах — на споживачів, які знаходяться за межами районів вирощування зернових культур і виробництва борошна та крупів.</a:t>
            </a:r>
            <a:endParaRPr lang="uk-UA" sz="1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Рисунок 4" descr="146481.jpeg"/>
          <p:cNvPicPr>
            <a:picLocks noChangeAspect="1"/>
          </p:cNvPicPr>
          <p:nvPr/>
        </p:nvPicPr>
        <p:blipFill>
          <a:blip r:embed="rId3" cstate="print"/>
          <a:stretch>
            <a:fillRect/>
          </a:stretch>
        </p:blipFill>
        <p:spPr>
          <a:xfrm>
            <a:off x="285720" y="3143248"/>
            <a:ext cx="2643158" cy="1762105"/>
          </a:xfrm>
          <a:prstGeom prst="rect">
            <a:avLst/>
          </a:prstGeom>
          <a:ln>
            <a:noFill/>
          </a:ln>
          <a:effectLst>
            <a:softEdge rad="112500"/>
          </a:effectLst>
        </p:spPr>
      </p:pic>
      <p:pic>
        <p:nvPicPr>
          <p:cNvPr id="6" name="Рисунок 5" descr="49_6143.jpg"/>
          <p:cNvPicPr>
            <a:picLocks noChangeAspect="1"/>
          </p:cNvPicPr>
          <p:nvPr/>
        </p:nvPicPr>
        <p:blipFill>
          <a:blip r:embed="rId4" cstate="print"/>
          <a:stretch>
            <a:fillRect/>
          </a:stretch>
        </p:blipFill>
        <p:spPr>
          <a:xfrm>
            <a:off x="2857488" y="5000636"/>
            <a:ext cx="1785950" cy="1285884"/>
          </a:xfrm>
          <a:prstGeom prst="rect">
            <a:avLst/>
          </a:prstGeom>
          <a:ln>
            <a:noFill/>
          </a:ln>
          <a:effectLst>
            <a:softEdge rad="112500"/>
          </a:effectLst>
        </p:spPr>
      </p:pic>
      <p:pic>
        <p:nvPicPr>
          <p:cNvPr id="7" name="Рисунок 6" descr="344597834.gif"/>
          <p:cNvPicPr>
            <a:picLocks noChangeAspect="1"/>
          </p:cNvPicPr>
          <p:nvPr/>
        </p:nvPicPr>
        <p:blipFill>
          <a:blip r:embed="rId5" cstate="print"/>
          <a:stretch>
            <a:fillRect/>
          </a:stretch>
        </p:blipFill>
        <p:spPr>
          <a:xfrm>
            <a:off x="571472" y="5429264"/>
            <a:ext cx="1000132" cy="1225968"/>
          </a:xfrm>
          <a:prstGeom prst="rect">
            <a:avLst/>
          </a:prstGeom>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14620"/>
            <a:ext cx="5214974" cy="11430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Тютюно́ва промисло́вість — галузь харчової промисловості, що виготовляє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тютюнові</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і</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махоркові вироби (цигарки, цигарковий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тютюн</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махорку).</a:t>
            </a:r>
            <a:b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Тютюнова промисловість спеціалізується також на виробництві нікотинових препаратів, виробництва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лимонної</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та</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яблучної кислот, засобів боротьби зі шкідниками сільськогосподарських культур. У розвитку промисловості важливе значення відіграє створення найбільш урожайних, з меншим вмістом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нікотину</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сортів </a:t>
            </a:r>
            <a: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тютюну, удосконалення технології вирощування культури.</a:t>
            </a:r>
            <a:br>
              <a:rPr lang="vi-VN"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в Україні діє 6 тютюнових фабрик (найбільші з них Львівська, Київська, Кременчуцька, </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Прилуцька й </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Харківська), 11 тютюново-ферментаційних заводів (найбільші — Жмеринський, Сімферопольський, Берегівський та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Борщагівський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та 39 заготівельних баз тютюнової й махоркової сировини. Основні посівні площі тютюну знаходяться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вАвтономній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Республіці Крим, Тернопільській, Закарпатській, Івано-Франківській, Хмельницькій, Вінницькій та Одеській областях. Виробництво махорки зосереджено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вПолтавській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Сумській та Чернігівській областях.</a:t>
            </a:r>
            <a:endParaRPr lang="uk-UA" sz="1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Рисунок 3" descr="388868821.gif"/>
          <p:cNvPicPr>
            <a:picLocks noChangeAspect="1"/>
          </p:cNvPicPr>
          <p:nvPr/>
        </p:nvPicPr>
        <p:blipFill>
          <a:blip r:embed="rId2" cstate="print"/>
          <a:stretch>
            <a:fillRect/>
          </a:stretch>
        </p:blipFill>
        <p:spPr>
          <a:xfrm>
            <a:off x="7824785" y="5447354"/>
            <a:ext cx="1319215" cy="1410646"/>
          </a:xfrm>
          <a:prstGeom prst="rect">
            <a:avLst/>
          </a:prstGeom>
        </p:spPr>
      </p:pic>
      <p:pic>
        <p:nvPicPr>
          <p:cNvPr id="5" name="Рисунок 4" descr="uvelichili-otchisleniya-v-byudzhet-na-15.jpg"/>
          <p:cNvPicPr>
            <a:picLocks noChangeAspect="1"/>
          </p:cNvPicPr>
          <p:nvPr/>
        </p:nvPicPr>
        <p:blipFill>
          <a:blip r:embed="rId3" cstate="print"/>
          <a:stretch>
            <a:fillRect/>
          </a:stretch>
        </p:blipFill>
        <p:spPr>
          <a:xfrm>
            <a:off x="5143504" y="642918"/>
            <a:ext cx="3428992" cy="2143120"/>
          </a:xfrm>
          <a:prstGeom prst="rect">
            <a:avLst/>
          </a:prstGeom>
          <a:ln>
            <a:noFill/>
          </a:ln>
          <a:effectLst>
            <a:softEdge rad="112500"/>
          </a:effectLst>
        </p:spPr>
      </p:pic>
      <p:pic>
        <p:nvPicPr>
          <p:cNvPr id="6" name="Рисунок 5" descr="изкупната-цена-на-тютюна-пада-цигарите-не-мърдат-694.jpg"/>
          <p:cNvPicPr>
            <a:picLocks noChangeAspect="1"/>
          </p:cNvPicPr>
          <p:nvPr/>
        </p:nvPicPr>
        <p:blipFill>
          <a:blip r:embed="rId4" cstate="print"/>
          <a:stretch>
            <a:fillRect/>
          </a:stretch>
        </p:blipFill>
        <p:spPr>
          <a:xfrm>
            <a:off x="6024437" y="3143248"/>
            <a:ext cx="3119563" cy="2132513"/>
          </a:xfrm>
          <a:prstGeom prst="rect">
            <a:avLst/>
          </a:prstGeom>
          <a:ln>
            <a:noFill/>
          </a:ln>
          <a:effectLst>
            <a:softEdge rad="112500"/>
          </a:effectLst>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71934" y="2285992"/>
            <a:ext cx="4471990" cy="2428892"/>
          </a:xfrm>
        </p:spPr>
        <p:txBody>
          <a:bodyPr>
            <a:noAutofit/>
          </a:bodyPr>
          <a:lstStyle/>
          <a:p>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Плодоовочева галузь </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галузь</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харчової промисловості, </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підприємства </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якої займаються первинною переробкою і зберіганням овочів, плодів, ягід, картоплі та грибів. </a:t>
            </a:r>
            <a:r>
              <a:rPr lang="uk-UA"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продукція: сушені овочі, фрукти і картопля; солоні й квашені овочі, фрукти й гриби; плодоовочеві та грибні консерви; свіжоморожені овочі, фрукти, ягоди; екстракти, соки, морси тощо.  Сировинний фактор у розміщенні підприємств цієї галузі відіграє основну роль. Через це найбільша концентрація </a:t>
            </a:r>
            <a:r>
              <a:rPr lang="uk-UA"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плодоовочеконсервного</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виробництва спостерігається на півдні України. Саме тут, на території Одеської, Миколаївської, Херсонської, Запорізької областей та Автономної Республіки Крим сформувався спеціалізований район </a:t>
            </a:r>
            <a:r>
              <a:rPr lang="uk-UA"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плодоовочеконсервного</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виробництва. Головні центри – Одеса, Херсон, Сімферополь, Ізмаїл, Мелітополь, Бердянськ. Розміщене це виробництво і в районах Поділля, а також в Черкасах, Житомирській, Полтавській та Донецькій областях</a:t>
            </a:r>
            <a:r>
              <a:rPr lang="uk-UA"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Овочі</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фрукти</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вирощують</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усіх</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областях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України</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структурі</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посівних</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площ</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які</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зайняті</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під</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овочевими</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культурами,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переважають</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помідори</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огірки</a:t>
            </a: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капуста.</a:t>
            </a:r>
            <a:endParaRPr lang="uk-UA" sz="1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Рисунок 3" descr="164710677.gif"/>
          <p:cNvPicPr>
            <a:picLocks noChangeAspect="1"/>
          </p:cNvPicPr>
          <p:nvPr/>
        </p:nvPicPr>
        <p:blipFill>
          <a:blip r:embed="rId2" cstate="print"/>
          <a:stretch>
            <a:fillRect/>
          </a:stretch>
        </p:blipFill>
        <p:spPr>
          <a:xfrm>
            <a:off x="2357422" y="5286388"/>
            <a:ext cx="1463392" cy="1238255"/>
          </a:xfrm>
          <a:prstGeom prst="rect">
            <a:avLst/>
          </a:prstGeom>
        </p:spPr>
      </p:pic>
      <p:pic>
        <p:nvPicPr>
          <p:cNvPr id="5" name="Рисунок 4" descr="918433706.gif"/>
          <p:cNvPicPr>
            <a:picLocks noChangeAspect="1"/>
          </p:cNvPicPr>
          <p:nvPr/>
        </p:nvPicPr>
        <p:blipFill>
          <a:blip r:embed="rId3" cstate="print"/>
          <a:stretch>
            <a:fillRect/>
          </a:stretch>
        </p:blipFill>
        <p:spPr>
          <a:xfrm>
            <a:off x="285720" y="4143380"/>
            <a:ext cx="1643074" cy="1643074"/>
          </a:xfrm>
          <a:prstGeom prst="rect">
            <a:avLst/>
          </a:prstGeom>
        </p:spPr>
      </p:pic>
      <p:pic>
        <p:nvPicPr>
          <p:cNvPr id="6" name="Рисунок 5" descr="fruit-vegetables_260-300x300max.jpg"/>
          <p:cNvPicPr>
            <a:picLocks noChangeAspect="1"/>
          </p:cNvPicPr>
          <p:nvPr/>
        </p:nvPicPr>
        <p:blipFill>
          <a:blip r:embed="rId4" cstate="print"/>
          <a:stretch>
            <a:fillRect/>
          </a:stretch>
        </p:blipFill>
        <p:spPr>
          <a:xfrm>
            <a:off x="214282" y="571480"/>
            <a:ext cx="3810000" cy="304800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500306"/>
            <a:ext cx="4429156" cy="1143000"/>
          </a:xfrm>
        </p:spPr>
        <p:txBody>
          <a:bodyPr>
            <a:noAutofit/>
          </a:bodyPr>
          <a:lstStyle/>
          <a:p>
            <a:r>
              <a:rPr lang="vi-VN" sz="1600" dirty="0" smtClean="0"/>
              <a:t>Моло́чна промисло́вість</a:t>
            </a:r>
            <a:r>
              <a:rPr lang="vi-VN" sz="1600" b="0" dirty="0" smtClean="0"/>
              <a:t> — галузь харчової промисловості, що об'єднує підприємства з виробництва з молока і різнихмолочних продуктів. До складу промисловості входять підприємства з виробництва тваринного масла, суцільномолочної продукції, молочних консервів, </a:t>
            </a:r>
            <a:r>
              <a:rPr lang="vi-VN" sz="1600" b="0" dirty="0" smtClean="0"/>
              <a:t>сухог</a:t>
            </a:r>
            <a:r>
              <a:rPr lang="uk-UA" sz="1600" b="0" dirty="0" smtClean="0"/>
              <a:t>о</a:t>
            </a:r>
            <a:r>
              <a:rPr lang="vi-VN" sz="1600" b="0" dirty="0" smtClean="0"/>
              <a:t> </a:t>
            </a:r>
            <a:r>
              <a:rPr lang="vi-VN" sz="1600" b="0" dirty="0" smtClean="0"/>
              <a:t>молока, сиру, бринзи, морозива, казеїну та іншої молочної продукції</a:t>
            </a:r>
            <a:r>
              <a:rPr lang="vi-VN" sz="1600" b="0" dirty="0" smtClean="0"/>
              <a:t>.</a:t>
            </a:r>
            <a:r>
              <a:rPr lang="ru-RU" sz="1600" b="0" dirty="0" smtClean="0"/>
              <a:t> </a:t>
            </a:r>
            <a:r>
              <a:rPr lang="ru-RU" sz="1600" b="0" dirty="0" err="1" smtClean="0"/>
              <a:t>Найбільший</a:t>
            </a:r>
            <a:r>
              <a:rPr lang="ru-RU" sz="1600" b="0" dirty="0" smtClean="0"/>
              <a:t> </a:t>
            </a:r>
            <a:r>
              <a:rPr lang="ru-RU" sz="1600" b="0" dirty="0" err="1" smtClean="0"/>
              <a:t>прибуток</a:t>
            </a:r>
            <a:r>
              <a:rPr lang="ru-RU" sz="1600" b="0" dirty="0" smtClean="0"/>
              <a:t> </a:t>
            </a:r>
            <a:r>
              <a:rPr lang="ru-RU" sz="1600" b="0" dirty="0" err="1" smtClean="0"/>
              <a:t>фермерські</a:t>
            </a:r>
            <a:r>
              <a:rPr lang="ru-RU" sz="1600" b="0" dirty="0" smtClean="0"/>
              <a:t> </a:t>
            </a:r>
            <a:r>
              <a:rPr lang="ru-RU" sz="1600" b="0" dirty="0" err="1" smtClean="0"/>
              <a:t>молочні</a:t>
            </a:r>
            <a:r>
              <a:rPr lang="ru-RU" sz="1600" b="0" dirty="0" smtClean="0"/>
              <a:t> </a:t>
            </a:r>
            <a:r>
              <a:rPr lang="ru-RU" sz="1600" b="0" dirty="0" err="1" smtClean="0"/>
              <a:t>господарства</a:t>
            </a:r>
            <a:r>
              <a:rPr lang="ru-RU" sz="1600" b="0" dirty="0" smtClean="0"/>
              <a:t> </a:t>
            </a:r>
            <a:r>
              <a:rPr lang="ru-RU" sz="1600" b="0" dirty="0" err="1" smtClean="0"/>
              <a:t>отримують</a:t>
            </a:r>
            <a:r>
              <a:rPr lang="ru-RU" sz="1600" b="0" dirty="0" smtClean="0"/>
              <a:t> при </a:t>
            </a:r>
            <a:r>
              <a:rPr lang="ru-RU" sz="1600" b="0" dirty="0" err="1" smtClean="0"/>
              <a:t>продажі</a:t>
            </a:r>
            <a:r>
              <a:rPr lang="ru-RU" sz="1600" b="0" dirty="0" smtClean="0"/>
              <a:t> </a:t>
            </a:r>
            <a:r>
              <a:rPr lang="ru-RU" sz="1600" b="0" dirty="0" err="1" smtClean="0"/>
              <a:t>споживачам</a:t>
            </a:r>
            <a:r>
              <a:rPr lang="ru-RU" sz="1600" b="0" dirty="0" smtClean="0"/>
              <a:t> натурального молока </a:t>
            </a:r>
            <a:r>
              <a:rPr lang="ru-RU" sz="1600" b="0" dirty="0" err="1" smtClean="0"/>
              <a:t>або</a:t>
            </a:r>
            <a:r>
              <a:rPr lang="ru-RU" sz="1600" b="0" dirty="0" smtClean="0"/>
              <a:t> </a:t>
            </a:r>
            <a:r>
              <a:rPr lang="ru-RU" sz="1600" b="0" dirty="0" err="1" smtClean="0"/>
              <a:t>вершків</a:t>
            </a:r>
            <a:r>
              <a:rPr lang="ru-RU" sz="1600" b="0" dirty="0" smtClean="0"/>
              <a:t> в </a:t>
            </a:r>
            <a:r>
              <a:rPr lang="ru-RU" sz="1600" b="0" dirty="0" err="1" smtClean="0"/>
              <a:t>рідкому</a:t>
            </a:r>
            <a:r>
              <a:rPr lang="ru-RU" sz="1600" b="0" dirty="0" smtClean="0"/>
              <a:t> </a:t>
            </a:r>
            <a:r>
              <a:rPr lang="ru-RU" sz="1600" b="0" dirty="0" err="1" smtClean="0"/>
              <a:t>стані</a:t>
            </a:r>
            <a:r>
              <a:rPr lang="ru-RU" sz="1600" b="0" dirty="0" smtClean="0"/>
              <a:t>. При </a:t>
            </a:r>
            <a:r>
              <a:rPr lang="ru-RU" sz="1600" b="0" dirty="0" err="1" smtClean="0"/>
              <a:t>цьому</a:t>
            </a:r>
            <a:r>
              <a:rPr lang="ru-RU" sz="1600" b="0" dirty="0" smtClean="0"/>
              <a:t> </a:t>
            </a:r>
            <a:r>
              <a:rPr lang="ru-RU" sz="1600" b="0" dirty="0" err="1" smtClean="0"/>
              <a:t>виграють</a:t>
            </a:r>
            <a:r>
              <a:rPr lang="ru-RU" sz="1600" b="0" dirty="0" smtClean="0"/>
              <a:t> </a:t>
            </a:r>
            <a:r>
              <a:rPr lang="ru-RU" sz="1600" b="0" dirty="0" err="1" smtClean="0"/>
              <a:t>і</a:t>
            </a:r>
            <a:r>
              <a:rPr lang="ru-RU" sz="1600" b="0" dirty="0" smtClean="0"/>
              <a:t> </a:t>
            </a:r>
            <a:r>
              <a:rPr lang="ru-RU" sz="1600" b="0" dirty="0" err="1" smtClean="0"/>
              <a:t>покупці</a:t>
            </a:r>
            <a:r>
              <a:rPr lang="ru-RU" sz="1600" b="0" dirty="0" smtClean="0"/>
              <a:t>, так як вони </a:t>
            </a:r>
            <a:r>
              <a:rPr lang="ru-RU" sz="1600" b="0" dirty="0" err="1" smtClean="0"/>
              <a:t>споживають</a:t>
            </a:r>
            <a:r>
              <a:rPr lang="ru-RU" sz="1600" b="0" dirty="0" smtClean="0"/>
              <a:t> </a:t>
            </a:r>
            <a:r>
              <a:rPr lang="ru-RU" sz="1600" b="0" dirty="0" err="1" smtClean="0"/>
              <a:t>всі</a:t>
            </a:r>
            <a:r>
              <a:rPr lang="ru-RU" sz="1600" b="0" dirty="0" smtClean="0"/>
              <a:t> </a:t>
            </a:r>
            <a:r>
              <a:rPr lang="ru-RU" sz="1600" b="0" dirty="0" err="1" smtClean="0"/>
              <a:t>корисні</a:t>
            </a:r>
            <a:r>
              <a:rPr lang="ru-RU" sz="1600" b="0" dirty="0" smtClean="0"/>
              <a:t> </a:t>
            </a:r>
            <a:r>
              <a:rPr lang="ru-RU" sz="1600" b="0" dirty="0" err="1" smtClean="0"/>
              <a:t>речовини</a:t>
            </a:r>
            <a:r>
              <a:rPr lang="ru-RU" sz="1600" b="0" dirty="0" smtClean="0"/>
              <a:t>, </a:t>
            </a:r>
            <a:r>
              <a:rPr lang="ru-RU" sz="1600" b="0" dirty="0" err="1" smtClean="0"/>
              <a:t>що</a:t>
            </a:r>
            <a:r>
              <a:rPr lang="ru-RU" sz="1600" b="0" dirty="0" smtClean="0"/>
              <a:t> </a:t>
            </a:r>
            <a:r>
              <a:rPr lang="ru-RU" sz="1600" b="0" dirty="0" err="1" smtClean="0"/>
              <a:t>містяться</a:t>
            </a:r>
            <a:r>
              <a:rPr lang="ru-RU" sz="1600" b="0" dirty="0" smtClean="0"/>
              <a:t> в </a:t>
            </a:r>
            <a:r>
              <a:rPr lang="ru-RU" sz="1600" b="0" dirty="0" err="1" smtClean="0"/>
              <a:t>молоці</a:t>
            </a:r>
            <a:r>
              <a:rPr lang="ru-RU" sz="1600" b="0" dirty="0" smtClean="0"/>
              <a:t>. </a:t>
            </a:r>
            <a:r>
              <a:rPr lang="ru-RU" sz="1600" b="0" dirty="0" err="1" smtClean="0"/>
              <a:t>Майже</a:t>
            </a:r>
            <a:r>
              <a:rPr lang="ru-RU" sz="1600" b="0" dirty="0" smtClean="0"/>
              <a:t> в кожному великому </a:t>
            </a:r>
            <a:r>
              <a:rPr lang="ru-RU" sz="1600" b="0" dirty="0" err="1" smtClean="0"/>
              <a:t>місті</a:t>
            </a:r>
            <a:r>
              <a:rPr lang="ru-RU" sz="1600" b="0" dirty="0" smtClean="0"/>
              <a:t> </a:t>
            </a:r>
            <a:r>
              <a:rPr lang="ru-RU" sz="1600" b="0" dirty="0" err="1" smtClean="0"/>
              <a:t>є</a:t>
            </a:r>
            <a:r>
              <a:rPr lang="ru-RU" sz="1600" b="0" dirty="0" smtClean="0"/>
              <a:t> </a:t>
            </a:r>
            <a:r>
              <a:rPr lang="ru-RU" sz="1600" b="0" dirty="0" err="1" smtClean="0"/>
              <a:t>молочний</a:t>
            </a:r>
            <a:r>
              <a:rPr lang="ru-RU" sz="1600" b="0" dirty="0" smtClean="0"/>
              <a:t> завод, на </a:t>
            </a:r>
            <a:r>
              <a:rPr lang="ru-RU" sz="1600" b="0" dirty="0" err="1" smtClean="0"/>
              <a:t>якому</a:t>
            </a:r>
            <a:r>
              <a:rPr lang="ru-RU" sz="1600" b="0" dirty="0" smtClean="0"/>
              <a:t> </a:t>
            </a:r>
            <a:r>
              <a:rPr lang="ru-RU" sz="1600" b="0" dirty="0" err="1" smtClean="0"/>
              <a:t>здійснюються</a:t>
            </a:r>
            <a:r>
              <a:rPr lang="ru-RU" sz="1600" b="0" dirty="0" smtClean="0"/>
              <a:t> </a:t>
            </a:r>
            <a:r>
              <a:rPr lang="ru-RU" sz="1600" b="0" dirty="0" err="1" smtClean="0"/>
              <a:t>пастеризація</a:t>
            </a:r>
            <a:r>
              <a:rPr lang="ru-RU" sz="1600" b="0" dirty="0" smtClean="0"/>
              <a:t> </a:t>
            </a:r>
            <a:r>
              <a:rPr lang="ru-RU" sz="1600" b="0" dirty="0" err="1" smtClean="0"/>
              <a:t>фермерського</a:t>
            </a:r>
            <a:r>
              <a:rPr lang="ru-RU" sz="1600" b="0" dirty="0" smtClean="0"/>
              <a:t> молока, </a:t>
            </a:r>
            <a:r>
              <a:rPr lang="ru-RU" sz="1600" b="0" dirty="0" err="1" smtClean="0"/>
              <a:t>його</a:t>
            </a:r>
            <a:r>
              <a:rPr lang="ru-RU" sz="1600" b="0" dirty="0" smtClean="0"/>
              <a:t> </a:t>
            </a:r>
            <a:r>
              <a:rPr lang="ru-RU" sz="1600" b="0" dirty="0" err="1" smtClean="0"/>
              <a:t>розфасовка</a:t>
            </a:r>
            <a:r>
              <a:rPr lang="ru-RU" sz="1600" b="0" dirty="0" smtClean="0"/>
              <a:t> та </a:t>
            </a:r>
            <a:r>
              <a:rPr lang="ru-RU" sz="1600" b="0" dirty="0" err="1" smtClean="0"/>
              <a:t>постачання</a:t>
            </a:r>
            <a:r>
              <a:rPr lang="ru-RU" sz="1600" b="0" dirty="0" smtClean="0"/>
              <a:t> на продаж.</a:t>
            </a:r>
            <a:endParaRPr lang="uk-UA" sz="1600" dirty="0"/>
          </a:p>
        </p:txBody>
      </p:sp>
      <p:pic>
        <p:nvPicPr>
          <p:cNvPr id="4" name="Рисунок 3" descr="images.jpg"/>
          <p:cNvPicPr>
            <a:picLocks noChangeAspect="1"/>
          </p:cNvPicPr>
          <p:nvPr/>
        </p:nvPicPr>
        <p:blipFill>
          <a:blip r:embed="rId2" cstate="print"/>
          <a:stretch>
            <a:fillRect/>
          </a:stretch>
        </p:blipFill>
        <p:spPr>
          <a:xfrm>
            <a:off x="4857752" y="642918"/>
            <a:ext cx="2562225" cy="1781175"/>
          </a:xfrm>
          <a:prstGeom prst="rect">
            <a:avLst/>
          </a:prstGeom>
        </p:spPr>
      </p:pic>
      <p:pic>
        <p:nvPicPr>
          <p:cNvPr id="1026" name="Picture 2" descr="Пьем молоко"/>
          <p:cNvPicPr>
            <a:picLocks noChangeAspect="1" noChangeArrowheads="1" noCrop="1"/>
          </p:cNvPicPr>
          <p:nvPr/>
        </p:nvPicPr>
        <p:blipFill>
          <a:blip r:embed="rId3" cstate="print"/>
          <a:srcRect/>
          <a:stretch>
            <a:fillRect/>
          </a:stretch>
        </p:blipFill>
        <p:spPr bwMode="auto">
          <a:xfrm>
            <a:off x="7858148" y="5433570"/>
            <a:ext cx="1000132" cy="1424430"/>
          </a:xfrm>
          <a:prstGeom prst="rect">
            <a:avLst/>
          </a:prstGeom>
          <a:noFill/>
        </p:spPr>
      </p:pic>
      <p:pic>
        <p:nvPicPr>
          <p:cNvPr id="6" name="Рисунок 5" descr="753792511.gif"/>
          <p:cNvPicPr>
            <a:picLocks noChangeAspect="1"/>
          </p:cNvPicPr>
          <p:nvPr/>
        </p:nvPicPr>
        <p:blipFill>
          <a:blip r:embed="rId4" cstate="print"/>
          <a:stretch>
            <a:fillRect/>
          </a:stretch>
        </p:blipFill>
        <p:spPr>
          <a:xfrm>
            <a:off x="4929190" y="3857628"/>
            <a:ext cx="2428892" cy="1967403"/>
          </a:xfrm>
          <a:prstGeom prst="rect">
            <a:avLst/>
          </a:prstGeom>
        </p:spPr>
      </p:pic>
      <p:pic>
        <p:nvPicPr>
          <p:cNvPr id="8" name="Рисунок 7" descr="882610563.jpg"/>
          <p:cNvPicPr>
            <a:picLocks noChangeAspect="1"/>
          </p:cNvPicPr>
          <p:nvPr/>
        </p:nvPicPr>
        <p:blipFill>
          <a:blip r:embed="rId5" cstate="print"/>
          <a:stretch>
            <a:fillRect/>
          </a:stretch>
        </p:blipFill>
        <p:spPr>
          <a:xfrm>
            <a:off x="7072330" y="2143116"/>
            <a:ext cx="1745360" cy="1785950"/>
          </a:xfrm>
          <a:prstGeom prst="rect">
            <a:avLst/>
          </a:prstGeom>
        </p:spPr>
      </p:pic>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714356"/>
            <a:ext cx="8215370" cy="1143000"/>
          </a:xfrm>
        </p:spPr>
        <p:txBody>
          <a:bodyPr>
            <a:noAutofit/>
          </a:bodyPr>
          <a:lstStyle/>
          <a:p>
            <a:r>
              <a:rPr lang="uk-UA" sz="2000" dirty="0" smtClean="0"/>
              <a:t>Проблеми розвитку харчової промисловості:</a:t>
            </a:r>
            <a:br>
              <a:rPr lang="uk-UA" sz="2000" dirty="0" smtClean="0"/>
            </a:br>
            <a:r>
              <a:rPr lang="uk-UA" sz="2000" dirty="0" smtClean="0"/>
              <a:t>• недосконалість технологій переробки і неефективне застаріле обладнання.</a:t>
            </a:r>
            <a:br>
              <a:rPr lang="uk-UA" sz="2000" dirty="0" smtClean="0"/>
            </a:br>
            <a:r>
              <a:rPr lang="uk-UA" sz="2000" dirty="0" smtClean="0"/>
              <a:t>•</a:t>
            </a:r>
            <a:r>
              <a:rPr lang="uk-UA" sz="2000" dirty="0" smtClean="0"/>
              <a:t> Недостатні виробничі потужності для окремих видів сировини. </a:t>
            </a:r>
            <a:br>
              <a:rPr lang="uk-UA" sz="2000" dirty="0" smtClean="0"/>
            </a:br>
            <a:r>
              <a:rPr lang="uk-UA" sz="2000" dirty="0" smtClean="0"/>
              <a:t>• Висока собівартість виробництва на підприємствах.</a:t>
            </a:r>
            <a:endParaRPr lang="uk-UA" sz="2000" dirty="0"/>
          </a:p>
        </p:txBody>
      </p:sp>
      <p:pic>
        <p:nvPicPr>
          <p:cNvPr id="4" name="Рисунок 3" descr="top-photo.jpg"/>
          <p:cNvPicPr>
            <a:picLocks noChangeAspect="1"/>
          </p:cNvPicPr>
          <p:nvPr/>
        </p:nvPicPr>
        <p:blipFill>
          <a:blip r:embed="rId2" cstate="print"/>
          <a:stretch>
            <a:fillRect/>
          </a:stretch>
        </p:blipFill>
        <p:spPr>
          <a:xfrm>
            <a:off x="2571736" y="2571744"/>
            <a:ext cx="3429000" cy="2571750"/>
          </a:xfrm>
          <a:prstGeom prst="rect">
            <a:avLst/>
          </a:prstGeom>
          <a:ln>
            <a:noFill/>
          </a:ln>
          <a:effectLst>
            <a:softEdge rad="112500"/>
          </a:effectLst>
        </p:spPr>
      </p:pic>
      <p:pic>
        <p:nvPicPr>
          <p:cNvPr id="6" name="Рисунок 5" descr="111644326.jpg"/>
          <p:cNvPicPr>
            <a:picLocks noChangeAspect="1"/>
          </p:cNvPicPr>
          <p:nvPr/>
        </p:nvPicPr>
        <p:blipFill>
          <a:blip r:embed="rId3" cstate="print"/>
          <a:stretch>
            <a:fillRect/>
          </a:stretch>
        </p:blipFill>
        <p:spPr>
          <a:xfrm>
            <a:off x="6500826" y="4214818"/>
            <a:ext cx="2295531" cy="2265127"/>
          </a:xfrm>
          <a:prstGeom prst="rect">
            <a:avLst/>
          </a:prstGeom>
        </p:spPr>
      </p:pic>
      <p:pic>
        <p:nvPicPr>
          <p:cNvPr id="7" name="Рисунок 6" descr="712059546.jpg"/>
          <p:cNvPicPr>
            <a:picLocks noChangeAspect="1"/>
          </p:cNvPicPr>
          <p:nvPr/>
        </p:nvPicPr>
        <p:blipFill>
          <a:blip r:embed="rId4" cstate="print"/>
          <a:stretch>
            <a:fillRect/>
          </a:stretch>
        </p:blipFill>
        <p:spPr>
          <a:xfrm>
            <a:off x="214282" y="3357562"/>
            <a:ext cx="1442243" cy="1293045"/>
          </a:xfrm>
          <a:prstGeom prst="rect">
            <a:avLst/>
          </a:prstGeom>
        </p:spPr>
      </p:pic>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
            <a:ext cx="4643438" cy="1857363"/>
          </a:xfrm>
        </p:spPr>
        <p:txBody>
          <a:bodyPr>
            <a:normAutofit/>
          </a:bodyPr>
          <a:lstStyle/>
          <a:p>
            <a:pPr>
              <a:buNone/>
            </a:pP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Роботу виконала</a:t>
            </a:r>
          </a:p>
          <a:p>
            <a:pPr>
              <a:buNone/>
            </a:pP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Учениця 5-Б класу</a:t>
            </a:r>
          </a:p>
          <a:p>
            <a:pPr>
              <a:buNone/>
            </a:pP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Львівської гімназії </a:t>
            </a:r>
            <a:r>
              <a:rPr lang="uk-UA"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“Євшан”</a:t>
            </a:r>
            <a:endPar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Павлюк Вероніка</a:t>
            </a:r>
            <a:endParaRPr lang="uk-UA"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Заголовок 2"/>
          <p:cNvSpPr>
            <a:spLocks noGrp="1"/>
          </p:cNvSpPr>
          <p:nvPr>
            <p:ph type="title"/>
          </p:nvPr>
        </p:nvSpPr>
        <p:spPr>
          <a:xfrm>
            <a:off x="0" y="3357562"/>
            <a:ext cx="8229600" cy="1143000"/>
          </a:xfrm>
        </p:spPr>
        <p:txBody>
          <a:bodyPr>
            <a:prstTxWarp prst="textArchU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6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Дякую за увагу!</a:t>
            </a:r>
            <a:endParaRPr lang="uk-UA" sz="6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22" name="Picture 2" descr="http://liubavyshka.ru/_ph/9/1/622182776.jpg"/>
          <p:cNvPicPr>
            <a:picLocks noChangeAspect="1" noChangeArrowheads="1" noCrop="1"/>
          </p:cNvPicPr>
          <p:nvPr/>
        </p:nvPicPr>
        <p:blipFill>
          <a:blip r:embed="rId2" cstate="print"/>
          <a:srcRect/>
          <a:stretch>
            <a:fillRect/>
          </a:stretch>
        </p:blipFill>
        <p:spPr bwMode="auto">
          <a:xfrm>
            <a:off x="3357554" y="3786190"/>
            <a:ext cx="2219333" cy="2219336"/>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1857364"/>
            <a:ext cx="8229600" cy="4149927"/>
          </a:xfrm>
        </p:spPr>
        <p:txBody>
          <a:bodyPr/>
          <a:lstStyle/>
          <a:p>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На сировину;</a:t>
            </a:r>
          </a:p>
          <a:p>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На споживача;</a:t>
            </a:r>
          </a:p>
          <a:p>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На сировину і споживача;</a:t>
            </a:r>
            <a:endParaRPr lang="uk-UA"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Заголовок 2"/>
          <p:cNvSpPr>
            <a:spLocks noGrp="1"/>
          </p:cNvSpPr>
          <p:nvPr>
            <p:ph type="title"/>
          </p:nvPr>
        </p:nvSpPr>
        <p:spPr>
          <a:xfrm>
            <a:off x="214282" y="357166"/>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Є три принципи розміщення підприємств харчової промисловості:</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Рисунок 3" descr="1302859138_konditerskieizdeliya.jpg"/>
          <p:cNvPicPr>
            <a:picLocks noChangeAspect="1"/>
          </p:cNvPicPr>
          <p:nvPr/>
        </p:nvPicPr>
        <p:blipFill>
          <a:blip r:embed="rId2" cstate="print"/>
          <a:stretch>
            <a:fillRect/>
          </a:stretch>
        </p:blipFill>
        <p:spPr>
          <a:xfrm>
            <a:off x="6143636" y="1214422"/>
            <a:ext cx="2646818" cy="1766892"/>
          </a:xfrm>
          <a:prstGeom prst="rect">
            <a:avLst/>
          </a:prstGeom>
          <a:ln>
            <a:noFill/>
          </a:ln>
          <a:effectLst>
            <a:softEdge rad="112500"/>
          </a:effectLst>
        </p:spPr>
      </p:pic>
      <p:pic>
        <p:nvPicPr>
          <p:cNvPr id="5" name="Рисунок 4" descr="sahar00_650x410.jpg"/>
          <p:cNvPicPr>
            <a:picLocks noChangeAspect="1"/>
          </p:cNvPicPr>
          <p:nvPr/>
        </p:nvPicPr>
        <p:blipFill>
          <a:blip r:embed="rId3" cstate="print"/>
          <a:stretch>
            <a:fillRect/>
          </a:stretch>
        </p:blipFill>
        <p:spPr>
          <a:xfrm>
            <a:off x="214282" y="3429000"/>
            <a:ext cx="2831385" cy="1785950"/>
          </a:xfrm>
          <a:prstGeom prst="rect">
            <a:avLst/>
          </a:prstGeom>
          <a:ln>
            <a:noFill/>
          </a:ln>
          <a:effectLst>
            <a:softEdge rad="112500"/>
          </a:effectLst>
        </p:spPr>
      </p:pic>
      <p:pic>
        <p:nvPicPr>
          <p:cNvPr id="6" name="Рисунок 5" descr="0634.jpg"/>
          <p:cNvPicPr>
            <a:picLocks noChangeAspect="1"/>
          </p:cNvPicPr>
          <p:nvPr/>
        </p:nvPicPr>
        <p:blipFill>
          <a:blip r:embed="rId4" cstate="print"/>
          <a:stretch>
            <a:fillRect/>
          </a:stretch>
        </p:blipFill>
        <p:spPr>
          <a:xfrm>
            <a:off x="4500562" y="4000504"/>
            <a:ext cx="3086106" cy="1928816"/>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142852"/>
            <a:ext cx="4357718" cy="607223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•Цукрова</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галузь орієнтується на сировину.</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 Україні це одна з найстаріших і найважливіших галузей харчової промисловості, продукція якої до 1914 року, поруч із збіжжям, була найважливішим предметом експорту.</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•Географічне</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розміщення цукрової промисловості і тепер в основному перекривається з розміщенням цукрового буряку.</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•Найбільше</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розвинена цукрова промисловість у Вінницькій, Черкаській, Хмельницькій, Київській, Сумській, Полтавській та Харківській, Кіровоградській і Одеській областях.</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Найбільшим заводом є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Лохвицький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цукровий комбінат (Полтавська обл.) зі щоденною потужністю 93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тис.центнерів</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Інші комбінати: Куп'янський на Харківщині і Первомайський (Миколаївська область); </a:t>
            </a:r>
            <a:b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заводи: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Засільський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(на Миколаївщині), Пальмірський (Черкаська область), </a:t>
            </a:r>
            <a:r>
              <a:rPr lang="uk-UA" sz="140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Орільський</a:t>
            </a:r>
            <a:r>
              <a:rPr lang="uk-UA" sz="1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(Харківська область), Кременецький (Тернопільська область) .</a:t>
            </a:r>
            <a:r>
              <a:rPr lang="uk-UA"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uk-UA"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uk-UA"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Рисунок 3" descr="sakharnoy-otrasli-ukrainy.jpg"/>
          <p:cNvPicPr>
            <a:picLocks noChangeAspect="1"/>
          </p:cNvPicPr>
          <p:nvPr/>
        </p:nvPicPr>
        <p:blipFill>
          <a:blip r:embed="rId2" cstate="print"/>
          <a:stretch>
            <a:fillRect/>
          </a:stretch>
        </p:blipFill>
        <p:spPr>
          <a:xfrm>
            <a:off x="5762628" y="4744642"/>
            <a:ext cx="3381372" cy="2113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regnum_picture_1452685696135057_normal.jpeg"/>
          <p:cNvPicPr>
            <a:picLocks noChangeAspect="1"/>
          </p:cNvPicPr>
          <p:nvPr/>
        </p:nvPicPr>
        <p:blipFill>
          <a:blip r:embed="rId3" cstate="print"/>
          <a:stretch>
            <a:fillRect/>
          </a:stretch>
        </p:blipFill>
        <p:spPr>
          <a:xfrm>
            <a:off x="4714876" y="714356"/>
            <a:ext cx="4141525" cy="2737025"/>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14876" y="285728"/>
            <a:ext cx="4214842" cy="6143668"/>
          </a:xfrm>
        </p:spPr>
        <p:txBody>
          <a:bodyPr>
            <a:noAutofit/>
          </a:bodyPr>
          <a:lstStyle/>
          <a:p>
            <a: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Олійно-жирова промисловість України орієнтується на сировину. Галузь виробництва соняшникової олії в Україні є потужним агропромисловим комплексом, який об'єднує виробників насіння </a:t>
            </a:r>
            <a:r>
              <a:rPr lang="en-US"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a:t>
            </a:r>
            <a: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масложирової продукції. </a:t>
            </a:r>
            <a:b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Станом на 2011</a:t>
            </a:r>
            <a:b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uk-UA"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маркетинговий  рік Україна є одним із світових лідерів виробництва соняшникової олії. І займає перше місце у світі за її експорт.</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Унікальні</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природнокліматичні</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умови</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України</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дозволяють</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вирощувати</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соняшник</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практично на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всій</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території</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200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України</a:t>
            </a:r>
            <a:r>
              <a:rPr lang="ru-RU" sz="2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uk-UA" sz="2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Рисунок 3" descr="1382347291_0.jpg"/>
          <p:cNvPicPr>
            <a:picLocks noChangeAspect="1"/>
          </p:cNvPicPr>
          <p:nvPr/>
        </p:nvPicPr>
        <p:blipFill>
          <a:blip r:embed="rId2" cstate="print"/>
          <a:stretch>
            <a:fillRect/>
          </a:stretch>
        </p:blipFill>
        <p:spPr>
          <a:xfrm>
            <a:off x="0" y="0"/>
            <a:ext cx="4214810" cy="263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oliya.jpeg"/>
          <p:cNvPicPr>
            <a:picLocks noChangeAspect="1"/>
          </p:cNvPicPr>
          <p:nvPr/>
        </p:nvPicPr>
        <p:blipFill>
          <a:blip r:embed="rId3" cstate="print"/>
          <a:stretch>
            <a:fillRect/>
          </a:stretch>
        </p:blipFill>
        <p:spPr>
          <a:xfrm>
            <a:off x="785786" y="3714752"/>
            <a:ext cx="3810000" cy="226695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4329114" cy="5940444"/>
          </a:xfrm>
        </p:spPr>
        <p:txBody>
          <a:bodyPr>
            <a:normAutofit/>
          </a:bodyPr>
          <a:lstStyle/>
          <a:p>
            <a:r>
              <a:rPr lang="ru-RU" sz="20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Ри́бне</a:t>
            </a:r>
            <a:r>
              <a:rPr lang="ru-RU"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господа́рство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галузь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господарства</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до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якої</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належить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добування</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переробка</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відтворення</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збільшення</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запасів</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та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інших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водних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організмів</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природних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штучних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водоймах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uk-UA"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Поділяється на </a:t>
            </a:r>
            <a:r>
              <a:rPr lang="uk-UA" sz="16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рибальство</a:t>
            </a:r>
            <a:r>
              <a:rPr lang="uk-UA"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та рибництво.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Води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України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мають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близько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200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видів</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110 у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річках</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180 — у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•Серед</a:t>
            </a:r>
            <a:r>
              <a:rPr lang="uk-UA"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рік України основне </a:t>
            </a:r>
            <a:r>
              <a:rPr lang="uk-UA"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рибогосподарство</a:t>
            </a:r>
            <a:r>
              <a:rPr lang="uk-UA"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значення мають Дніпро, нижній Дунай, менше Дністер, Південний Буг і Сіверський Донець.</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Озерне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господарство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зосереджене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переважно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на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Поліссі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й</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заплаві</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нижньої</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течії</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Дунаю.</a:t>
            </a:r>
            <a:b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Морське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рибальство</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охоплює</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чорноморський</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та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азовський</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регіони</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Найбільше</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значення</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має</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азовський</a:t>
            </a: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район.</a:t>
            </a:r>
            <a:endParaRPr lang="uk-UA"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Рисунок 6" descr="127579496.gif"/>
          <p:cNvPicPr>
            <a:picLocks noChangeAspect="1"/>
          </p:cNvPicPr>
          <p:nvPr/>
        </p:nvPicPr>
        <p:blipFill>
          <a:blip r:embed="rId2" cstate="print"/>
          <a:stretch>
            <a:fillRect/>
          </a:stretch>
        </p:blipFill>
        <p:spPr>
          <a:xfrm>
            <a:off x="6286512" y="4571984"/>
            <a:ext cx="2286016" cy="2286016"/>
          </a:xfrm>
          <a:prstGeom prst="rect">
            <a:avLst/>
          </a:prstGeom>
        </p:spPr>
      </p:pic>
      <p:pic>
        <p:nvPicPr>
          <p:cNvPr id="8" name="Рисунок 7" descr="525146078.gif"/>
          <p:cNvPicPr>
            <a:picLocks noChangeAspect="1"/>
          </p:cNvPicPr>
          <p:nvPr/>
        </p:nvPicPr>
        <p:blipFill>
          <a:blip r:embed="rId3" cstate="print"/>
          <a:stretch>
            <a:fillRect/>
          </a:stretch>
        </p:blipFill>
        <p:spPr>
          <a:xfrm>
            <a:off x="8572528" y="-571528"/>
            <a:ext cx="352425" cy="2381250"/>
          </a:xfrm>
          <a:prstGeom prst="rect">
            <a:avLst/>
          </a:prstGeom>
        </p:spPr>
      </p:pic>
      <p:pic>
        <p:nvPicPr>
          <p:cNvPr id="10" name="Рисунок 9" descr="information_items_3399.jpg"/>
          <p:cNvPicPr>
            <a:picLocks noChangeAspect="1"/>
          </p:cNvPicPr>
          <p:nvPr/>
        </p:nvPicPr>
        <p:blipFill>
          <a:blip r:embed="rId4" cstate="print"/>
          <a:stretch>
            <a:fillRect/>
          </a:stretch>
        </p:blipFill>
        <p:spPr>
          <a:xfrm>
            <a:off x="4786314" y="785794"/>
            <a:ext cx="3714776" cy="319687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14290"/>
            <a:ext cx="8572528" cy="171451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1800" dirty="0" smtClean="0">
                <a:ln/>
                <a:solidFill>
                  <a:schemeClr val="accent3"/>
                </a:solidFill>
                <a:effectLst/>
              </a:rPr>
              <a:t>Спиртова </a:t>
            </a:r>
            <a:r>
              <a:rPr lang="uk-UA" sz="1800" dirty="0" err="1" smtClean="0">
                <a:ln/>
                <a:solidFill>
                  <a:schemeClr val="accent3"/>
                </a:solidFill>
                <a:effectLst/>
              </a:rPr>
              <a:t>промисловість</a:t>
            </a:r>
            <a:r>
              <a:rPr lang="uk-UA" sz="1400" dirty="0" err="1" smtClean="0">
                <a:ln/>
                <a:solidFill>
                  <a:schemeClr val="accent3"/>
                </a:solidFill>
                <a:effectLst/>
              </a:rPr>
              <a:t>-</a:t>
            </a:r>
            <a:r>
              <a:rPr lang="uk-UA" sz="1400" dirty="0" smtClean="0">
                <a:ln/>
                <a:solidFill>
                  <a:schemeClr val="accent3"/>
                </a:solidFill>
                <a:effectLst/>
              </a:rPr>
              <a:t> галузь харчової промисловості, що виробляє етиловий (винний) спирт. Спирт застосовують у лікерно-горілчаному виробництві, для зміцнення вин, у парфумерно-косметичній і кондитерській промисловості, для виготовлення оцту, а також у вітамінному виробництві, у медицині й техніці. </a:t>
            </a:r>
            <a:r>
              <a:rPr lang="ru-RU" sz="1400" dirty="0" err="1" smtClean="0">
                <a:ln/>
                <a:solidFill>
                  <a:schemeClr val="accent3"/>
                </a:solidFill>
                <a:effectLst/>
              </a:rPr>
              <a:t>Спиртова</a:t>
            </a:r>
            <a:r>
              <a:rPr lang="ru-RU" sz="1400" dirty="0" smtClean="0">
                <a:ln/>
                <a:solidFill>
                  <a:schemeClr val="accent3"/>
                </a:solidFill>
                <a:effectLst/>
              </a:rPr>
              <a:t> </a:t>
            </a:r>
            <a:r>
              <a:rPr lang="ru-RU" sz="1400" dirty="0" err="1" smtClean="0">
                <a:ln/>
                <a:solidFill>
                  <a:schemeClr val="accent3"/>
                </a:solidFill>
                <a:effectLst/>
              </a:rPr>
              <a:t>промисловість</a:t>
            </a:r>
            <a:r>
              <a:rPr lang="ru-RU" sz="1400" dirty="0" smtClean="0">
                <a:ln/>
                <a:solidFill>
                  <a:schemeClr val="accent3"/>
                </a:solidFill>
                <a:effectLst/>
              </a:rPr>
              <a:t> </a:t>
            </a:r>
            <a:r>
              <a:rPr lang="ru-RU" sz="1400" dirty="0" err="1" smtClean="0">
                <a:ln/>
                <a:solidFill>
                  <a:schemeClr val="accent3"/>
                </a:solidFill>
                <a:effectLst/>
              </a:rPr>
              <a:t>України</a:t>
            </a:r>
            <a:r>
              <a:rPr lang="ru-RU" sz="1400" dirty="0" smtClean="0">
                <a:ln/>
                <a:solidFill>
                  <a:schemeClr val="accent3"/>
                </a:solidFill>
                <a:effectLst/>
              </a:rPr>
              <a:t> </a:t>
            </a:r>
            <a:r>
              <a:rPr lang="ru-RU" sz="1400" dirty="0" err="1" smtClean="0">
                <a:ln/>
                <a:solidFill>
                  <a:schemeClr val="accent3"/>
                </a:solidFill>
                <a:effectLst/>
              </a:rPr>
              <a:t>повніс</a:t>
            </a:r>
            <a:r>
              <a:rPr lang="ru-RU" sz="1400" dirty="0" smtClean="0">
                <a:ln/>
                <a:solidFill>
                  <a:schemeClr val="accent3"/>
                </a:solidFill>
                <a:effectLst/>
              </a:rPr>
              <a:t>- </a:t>
            </a:r>
            <a:r>
              <a:rPr lang="ru-RU" sz="1400" dirty="0" err="1" smtClean="0">
                <a:ln/>
                <a:solidFill>
                  <a:schemeClr val="accent3"/>
                </a:solidFill>
                <a:effectLst/>
              </a:rPr>
              <a:t>тю</a:t>
            </a:r>
            <a:r>
              <a:rPr lang="ru-RU" sz="1400" dirty="0" smtClean="0">
                <a:ln/>
                <a:solidFill>
                  <a:schemeClr val="accent3"/>
                </a:solidFill>
                <a:effectLst/>
              </a:rPr>
              <a:t> </a:t>
            </a:r>
            <a:r>
              <a:rPr lang="ru-RU" sz="1400" dirty="0" err="1" smtClean="0">
                <a:ln/>
                <a:solidFill>
                  <a:schemeClr val="accent3"/>
                </a:solidFill>
                <a:effectLst/>
              </a:rPr>
              <a:t>задовольняє</a:t>
            </a:r>
            <a:r>
              <a:rPr lang="ru-RU" sz="1400" dirty="0" smtClean="0">
                <a:ln/>
                <a:solidFill>
                  <a:schemeClr val="accent3"/>
                </a:solidFill>
                <a:effectLst/>
              </a:rPr>
              <a:t> </a:t>
            </a:r>
            <a:r>
              <a:rPr lang="ru-RU" sz="1400" dirty="0" err="1" smtClean="0">
                <a:ln/>
                <a:solidFill>
                  <a:schemeClr val="accent3"/>
                </a:solidFill>
                <a:effectLst/>
              </a:rPr>
              <a:t>внутрішні</a:t>
            </a:r>
            <a:r>
              <a:rPr lang="ru-RU" sz="1400" dirty="0" smtClean="0">
                <a:ln/>
                <a:solidFill>
                  <a:schemeClr val="accent3"/>
                </a:solidFill>
                <a:effectLst/>
              </a:rPr>
              <a:t> потреби </a:t>
            </a:r>
            <a:r>
              <a:rPr lang="ru-RU" sz="1400" dirty="0" err="1" smtClean="0">
                <a:ln/>
                <a:solidFill>
                  <a:schemeClr val="accent3"/>
                </a:solidFill>
                <a:effectLst/>
              </a:rPr>
              <a:t>держави</a:t>
            </a:r>
            <a:r>
              <a:rPr lang="ru-RU" sz="1400" dirty="0" smtClean="0">
                <a:ln/>
                <a:solidFill>
                  <a:schemeClr val="accent3"/>
                </a:solidFill>
                <a:effectLst/>
              </a:rPr>
              <a:t> у </a:t>
            </a:r>
            <a:r>
              <a:rPr lang="ru-RU" sz="1400" dirty="0" err="1" smtClean="0">
                <a:ln/>
                <a:solidFill>
                  <a:schemeClr val="accent3"/>
                </a:solidFill>
                <a:effectLst/>
              </a:rPr>
              <a:t>спирті</a:t>
            </a:r>
            <a:r>
              <a:rPr lang="ru-RU" sz="1400" dirty="0" smtClean="0">
                <a:ln/>
                <a:solidFill>
                  <a:schemeClr val="accent3"/>
                </a:solidFill>
                <a:effectLst/>
              </a:rPr>
              <a:t> для </a:t>
            </a:r>
            <a:r>
              <a:rPr lang="ru-RU" sz="1400" dirty="0" err="1" smtClean="0">
                <a:ln/>
                <a:solidFill>
                  <a:schemeClr val="accent3"/>
                </a:solidFill>
                <a:effectLst/>
              </a:rPr>
              <a:t>виготовлення</a:t>
            </a:r>
            <a:r>
              <a:rPr lang="ru-RU" sz="1400" dirty="0" smtClean="0">
                <a:ln/>
                <a:solidFill>
                  <a:schemeClr val="accent3"/>
                </a:solidFill>
                <a:effectLst/>
              </a:rPr>
              <a:t> </a:t>
            </a:r>
            <a:r>
              <a:rPr lang="ru-RU" sz="1400" dirty="0" err="1" smtClean="0">
                <a:ln/>
                <a:solidFill>
                  <a:schemeClr val="accent3"/>
                </a:solidFill>
                <a:effectLst/>
              </a:rPr>
              <a:t>лікеро-горілчаних</a:t>
            </a:r>
            <a:r>
              <a:rPr lang="ru-RU" sz="1400" dirty="0" smtClean="0">
                <a:ln/>
                <a:solidFill>
                  <a:schemeClr val="accent3"/>
                </a:solidFill>
                <a:effectLst/>
              </a:rPr>
              <a:t> </a:t>
            </a:r>
            <a:r>
              <a:rPr lang="ru-RU" sz="1400" dirty="0" err="1" smtClean="0">
                <a:ln/>
                <a:solidFill>
                  <a:schemeClr val="accent3"/>
                </a:solidFill>
                <a:effectLst/>
              </a:rPr>
              <a:t>виробів</a:t>
            </a:r>
            <a:r>
              <a:rPr lang="ru-RU" sz="1400" dirty="0" smtClean="0">
                <a:ln/>
                <a:solidFill>
                  <a:schemeClr val="accent3"/>
                </a:solidFill>
                <a:effectLst/>
              </a:rPr>
              <a:t>, </a:t>
            </a:r>
            <a:r>
              <a:rPr lang="ru-RU" sz="1400" dirty="0" err="1" smtClean="0">
                <a:ln/>
                <a:solidFill>
                  <a:schemeClr val="accent3"/>
                </a:solidFill>
                <a:effectLst/>
              </a:rPr>
              <a:t>використовуючи</a:t>
            </a:r>
            <a:r>
              <a:rPr lang="ru-RU" sz="1400" dirty="0" smtClean="0">
                <a:ln/>
                <a:solidFill>
                  <a:schemeClr val="accent3"/>
                </a:solidFill>
                <a:effectLst/>
              </a:rPr>
              <a:t> </a:t>
            </a:r>
            <a:r>
              <a:rPr lang="ru-RU" sz="1400" dirty="0" err="1" smtClean="0">
                <a:ln/>
                <a:solidFill>
                  <a:schemeClr val="accent3"/>
                </a:solidFill>
                <a:effectLst/>
              </a:rPr>
              <a:t>лише</a:t>
            </a:r>
            <a:r>
              <a:rPr lang="ru-RU" sz="1400" dirty="0" smtClean="0">
                <a:ln/>
                <a:solidFill>
                  <a:schemeClr val="accent3"/>
                </a:solidFill>
                <a:effectLst/>
              </a:rPr>
              <a:t> 30-35% </a:t>
            </a:r>
            <a:r>
              <a:rPr lang="ru-RU" sz="1400" dirty="0" err="1" smtClean="0">
                <a:ln/>
                <a:solidFill>
                  <a:schemeClr val="accent3"/>
                </a:solidFill>
                <a:effectLst/>
              </a:rPr>
              <a:t>сво</a:t>
            </a:r>
            <a:r>
              <a:rPr lang="ru-RU" sz="1400" dirty="0" smtClean="0">
                <a:ln/>
                <a:solidFill>
                  <a:schemeClr val="accent3"/>
                </a:solidFill>
                <a:effectLst/>
              </a:rPr>
              <a:t>- </a:t>
            </a:r>
            <a:r>
              <a:rPr lang="ru-RU" sz="1400" dirty="0" err="1" smtClean="0">
                <a:ln/>
                <a:solidFill>
                  <a:schemeClr val="accent3"/>
                </a:solidFill>
                <a:effectLst/>
              </a:rPr>
              <a:t>їх</a:t>
            </a:r>
            <a:r>
              <a:rPr lang="ru-RU" sz="1400" dirty="0" smtClean="0">
                <a:ln/>
                <a:solidFill>
                  <a:schemeClr val="accent3"/>
                </a:solidFill>
                <a:effectLst/>
              </a:rPr>
              <a:t> </a:t>
            </a:r>
            <a:r>
              <a:rPr lang="ru-RU" sz="1400" dirty="0" err="1" smtClean="0">
                <a:ln/>
                <a:solidFill>
                  <a:schemeClr val="accent3"/>
                </a:solidFill>
                <a:effectLst/>
              </a:rPr>
              <a:t>загальних</a:t>
            </a:r>
            <a:r>
              <a:rPr lang="ru-RU" sz="1400" dirty="0" smtClean="0">
                <a:ln/>
                <a:solidFill>
                  <a:schemeClr val="accent3"/>
                </a:solidFill>
                <a:effectLst/>
              </a:rPr>
              <a:t> </a:t>
            </a:r>
            <a:r>
              <a:rPr lang="ru-RU" sz="1400" dirty="0" err="1" smtClean="0">
                <a:ln/>
                <a:solidFill>
                  <a:schemeClr val="accent3"/>
                </a:solidFill>
                <a:effectLst/>
              </a:rPr>
              <a:t>потужностей</a:t>
            </a:r>
            <a:r>
              <a:rPr lang="ru-RU" sz="1400" dirty="0" smtClean="0">
                <a:ln/>
                <a:solidFill>
                  <a:schemeClr val="accent3"/>
                </a:solidFill>
                <a:effectLst/>
              </a:rPr>
              <a:t>.</a:t>
            </a:r>
            <a:r>
              <a:rPr lang="uk-UA" sz="1400" dirty="0" smtClean="0">
                <a:ln/>
                <a:solidFill>
                  <a:schemeClr val="accent3"/>
                </a:solidFill>
                <a:effectLst/>
              </a:rPr>
              <a:t>.</a:t>
            </a:r>
            <a:endParaRPr lang="uk-UA" sz="1400" dirty="0">
              <a:ln/>
              <a:solidFill>
                <a:schemeClr val="accent3"/>
              </a:solidFill>
              <a:effectLst/>
            </a:endParaRPr>
          </a:p>
        </p:txBody>
      </p:sp>
      <p:pic>
        <p:nvPicPr>
          <p:cNvPr id="4" name="Рисунок 3" descr="spurt-2.jpg"/>
          <p:cNvPicPr>
            <a:picLocks noChangeAspect="1"/>
          </p:cNvPicPr>
          <p:nvPr/>
        </p:nvPicPr>
        <p:blipFill>
          <a:blip r:embed="rId2" cstate="print"/>
          <a:stretch>
            <a:fillRect/>
          </a:stretch>
        </p:blipFill>
        <p:spPr>
          <a:xfrm>
            <a:off x="3000364" y="1714488"/>
            <a:ext cx="5782082" cy="3448030"/>
          </a:xfrm>
          <a:prstGeom prst="rect">
            <a:avLst/>
          </a:prstGeom>
          <a:ln>
            <a:noFill/>
          </a:ln>
          <a:effectLst>
            <a:softEdge rad="112500"/>
          </a:effectLst>
        </p:spPr>
      </p:pic>
      <p:pic>
        <p:nvPicPr>
          <p:cNvPr id="5" name="Рисунок 4" descr="шампанское_новый_свет.jpg"/>
          <p:cNvPicPr>
            <a:picLocks noChangeAspect="1"/>
          </p:cNvPicPr>
          <p:nvPr/>
        </p:nvPicPr>
        <p:blipFill>
          <a:blip r:embed="rId3" cstate="print"/>
          <a:stretch>
            <a:fillRect/>
          </a:stretch>
        </p:blipFill>
        <p:spPr>
          <a:xfrm>
            <a:off x="785786" y="4786322"/>
            <a:ext cx="2322536" cy="1785950"/>
          </a:xfrm>
          <a:prstGeom prst="rect">
            <a:avLst/>
          </a:prstGeom>
          <a:ln>
            <a:noFill/>
          </a:ln>
          <a:effectLst>
            <a:softEdge rad="112500"/>
          </a:effectLst>
        </p:spPr>
      </p:pic>
      <p:pic>
        <p:nvPicPr>
          <p:cNvPr id="6" name="Рисунок 5" descr="1392185597.jpg"/>
          <p:cNvPicPr>
            <a:picLocks noChangeAspect="1"/>
          </p:cNvPicPr>
          <p:nvPr/>
        </p:nvPicPr>
        <p:blipFill>
          <a:blip r:embed="rId4" cstate="print"/>
          <a:stretch>
            <a:fillRect/>
          </a:stretch>
        </p:blipFill>
        <p:spPr>
          <a:xfrm>
            <a:off x="214282" y="2071678"/>
            <a:ext cx="2311675" cy="1543043"/>
          </a:xfrm>
          <a:prstGeom prst="rect">
            <a:avLst/>
          </a:prstGeom>
          <a:ln>
            <a:noFill/>
          </a:ln>
          <a:effectLst>
            <a:softEdge rad="112500"/>
          </a:effectLst>
        </p:spPr>
      </p:pic>
      <p:pic>
        <p:nvPicPr>
          <p:cNvPr id="7" name="Рисунок 6" descr="939252503.gif"/>
          <p:cNvPicPr>
            <a:picLocks noChangeAspect="1"/>
          </p:cNvPicPr>
          <p:nvPr/>
        </p:nvPicPr>
        <p:blipFill>
          <a:blip r:embed="rId5" cstate="print"/>
          <a:stretch>
            <a:fillRect/>
          </a:stretch>
        </p:blipFill>
        <p:spPr>
          <a:xfrm>
            <a:off x="6410588" y="5214950"/>
            <a:ext cx="1328490" cy="1262065"/>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745559.jpeg"/>
          <p:cNvPicPr>
            <a:picLocks noGrp="1" noChangeAspect="1"/>
          </p:cNvPicPr>
          <p:nvPr>
            <p:ph idx="1"/>
          </p:nvPr>
        </p:nvPicPr>
        <p:blipFill>
          <a:blip r:embed="rId2" cstate="print"/>
          <a:stretch>
            <a:fillRect/>
          </a:stretch>
        </p:blipFill>
        <p:spPr>
          <a:xfrm>
            <a:off x="5143504" y="1928802"/>
            <a:ext cx="3810000"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p:txBody>
          <a:bodyPr>
            <a:noAutofit/>
          </a:bodyPr>
          <a:lstStyle/>
          <a:p>
            <a:r>
              <a:rPr lang="uk-UA" sz="2000" b="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Маслосироробна галузь харчової промисловості орієнтується на сировину.</a:t>
            </a:r>
            <a:r>
              <a:rPr lang="uk-UA" sz="2000" b="0"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000" b="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Маслоробні підприємства діють майже в усіх обласних і районних центрах. Найбільші з них розміщені в Києві, Дніпропетровську, Харкові, Одесі, Львові.</a:t>
            </a:r>
            <a:endParaRPr lang="uk-UA" sz="2000" b="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1449582845478315.jpg"/>
          <p:cNvPicPr>
            <a:picLocks noChangeAspect="1"/>
          </p:cNvPicPr>
          <p:nvPr/>
        </p:nvPicPr>
        <p:blipFill>
          <a:blip r:embed="rId3" cstate="print"/>
          <a:stretch>
            <a:fillRect/>
          </a:stretch>
        </p:blipFill>
        <p:spPr>
          <a:xfrm>
            <a:off x="500034" y="3357562"/>
            <a:ext cx="3429000" cy="21431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521330234.gif"/>
          <p:cNvPicPr>
            <a:picLocks noChangeAspect="1"/>
          </p:cNvPicPr>
          <p:nvPr/>
        </p:nvPicPr>
        <p:blipFill>
          <a:blip r:embed="rId4" cstate="print"/>
          <a:stretch>
            <a:fillRect/>
          </a:stretch>
        </p:blipFill>
        <p:spPr>
          <a:xfrm>
            <a:off x="5286380" y="4786322"/>
            <a:ext cx="1857388" cy="18395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214554"/>
            <a:ext cx="3571900" cy="11430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uk-UA" sz="1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Кондитерська галузь – одна з найбільш розвинених галузей харчової промисловості України. Загальний обсяг виробництва підприємств складає більше 1 млн. т продукції на рік, що дозволяє повністю забезпечити потреби внутрішнього ринку та експортувати значні обсяги продукції закордон. Кондитерська галузь – одна з найбільш розвинених галузей харчової промисловості України. Загальний обсяг виробництва підприємств складає більше 1 млн. т продукції на рік, що дозволяє повністю забезпечити потреби внутрішнього ринку та експортувати значні обсяги продукції закордон.</a:t>
            </a:r>
            <a:endParaRPr lang="uk-UA" sz="1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5" name="Рисунок 4" descr="518875201.gif"/>
          <p:cNvPicPr>
            <a:picLocks noChangeAspect="1"/>
          </p:cNvPicPr>
          <p:nvPr/>
        </p:nvPicPr>
        <p:blipFill>
          <a:blip r:embed="rId2" cstate="print"/>
          <a:stretch>
            <a:fillRect/>
          </a:stretch>
        </p:blipFill>
        <p:spPr>
          <a:xfrm>
            <a:off x="2428860" y="5214950"/>
            <a:ext cx="1047750" cy="1047750"/>
          </a:xfrm>
          <a:prstGeom prst="rect">
            <a:avLst/>
          </a:prstGeom>
        </p:spPr>
      </p:pic>
      <p:pic>
        <p:nvPicPr>
          <p:cNvPr id="6" name="Рисунок 5" descr="308498177.gif"/>
          <p:cNvPicPr>
            <a:picLocks noChangeAspect="1"/>
          </p:cNvPicPr>
          <p:nvPr/>
        </p:nvPicPr>
        <p:blipFill>
          <a:blip r:embed="rId3" cstate="print"/>
          <a:stretch>
            <a:fillRect/>
          </a:stretch>
        </p:blipFill>
        <p:spPr>
          <a:xfrm>
            <a:off x="4286248" y="285728"/>
            <a:ext cx="1714512" cy="1714512"/>
          </a:xfrm>
          <a:prstGeom prst="rect">
            <a:avLst/>
          </a:prstGeom>
        </p:spPr>
      </p:pic>
      <p:pic>
        <p:nvPicPr>
          <p:cNvPr id="9" name="Рисунок 8" descr="original-1369231053.JPG"/>
          <p:cNvPicPr>
            <a:picLocks noChangeAspect="1"/>
          </p:cNvPicPr>
          <p:nvPr/>
        </p:nvPicPr>
        <p:blipFill>
          <a:blip r:embed="rId4" cstate="print"/>
          <a:stretch>
            <a:fillRect/>
          </a:stretch>
        </p:blipFill>
        <p:spPr>
          <a:xfrm>
            <a:off x="4286248" y="4357694"/>
            <a:ext cx="3786182" cy="2271709"/>
          </a:xfrm>
          <a:prstGeom prst="rect">
            <a:avLst/>
          </a:prstGeom>
          <a:ln>
            <a:noFill/>
          </a:ln>
          <a:effectLst>
            <a:softEdge rad="112500"/>
          </a:effectLst>
        </p:spPr>
      </p:pic>
      <p:pic>
        <p:nvPicPr>
          <p:cNvPr id="10" name="Рисунок 9" descr="shokolad-yayco-kinder-syurpriz-Favim.ru-34572.jpg"/>
          <p:cNvPicPr>
            <a:picLocks noChangeAspect="1"/>
          </p:cNvPicPr>
          <p:nvPr/>
        </p:nvPicPr>
        <p:blipFill>
          <a:blip r:embed="rId5" cstate="print"/>
          <a:stretch>
            <a:fillRect/>
          </a:stretch>
        </p:blipFill>
        <p:spPr>
          <a:xfrm>
            <a:off x="6072198" y="2071678"/>
            <a:ext cx="2471349" cy="1640976"/>
          </a:xfrm>
          <a:prstGeom prst="rect">
            <a:avLst/>
          </a:prstGeom>
          <a:ln>
            <a:noFill/>
          </a:ln>
          <a:effectLst>
            <a:softEdge rad="112500"/>
          </a:effectLst>
        </p:spPr>
      </p:pic>
      <p:pic>
        <p:nvPicPr>
          <p:cNvPr id="11" name="Рисунок 10" descr="17194769.gif"/>
          <p:cNvPicPr>
            <a:picLocks noChangeAspect="1"/>
          </p:cNvPicPr>
          <p:nvPr/>
        </p:nvPicPr>
        <p:blipFill>
          <a:blip r:embed="rId6" cstate="print"/>
          <a:stretch>
            <a:fillRect/>
          </a:stretch>
        </p:blipFill>
        <p:spPr>
          <a:xfrm>
            <a:off x="7715272" y="500042"/>
            <a:ext cx="1057277" cy="1161699"/>
          </a:xfrm>
          <a:prstGeom prst="rect">
            <a:avLst/>
          </a:prstGeom>
        </p:spPr>
      </p:pic>
      <p:pic>
        <p:nvPicPr>
          <p:cNvPr id="12" name="Рисунок 11" descr="675596685.gif"/>
          <p:cNvPicPr>
            <a:picLocks noChangeAspect="1"/>
          </p:cNvPicPr>
          <p:nvPr/>
        </p:nvPicPr>
        <p:blipFill>
          <a:blip r:embed="rId7" cstate="print"/>
          <a:stretch>
            <a:fillRect/>
          </a:stretch>
        </p:blipFill>
        <p:spPr>
          <a:xfrm>
            <a:off x="4357686" y="2500306"/>
            <a:ext cx="1357322" cy="1357322"/>
          </a:xfrm>
          <a:prstGeom prst="rect">
            <a:avLst/>
          </a:prstGeo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4.jpg"/>
          <p:cNvPicPr>
            <a:picLocks noGrp="1" noChangeAspect="1"/>
          </p:cNvPicPr>
          <p:nvPr>
            <p:ph idx="1"/>
          </p:nvPr>
        </p:nvPicPr>
        <p:blipFill>
          <a:blip r:embed="rId2" cstate="print"/>
          <a:stretch>
            <a:fillRect/>
          </a:stretch>
        </p:blipFill>
        <p:spPr>
          <a:xfrm>
            <a:off x="0" y="0"/>
            <a:ext cx="9151923" cy="6858000"/>
          </a:xfrm>
        </p:spPr>
      </p:pic>
      <p:sp>
        <p:nvSpPr>
          <p:cNvPr id="3" name="Заголовок 2"/>
          <p:cNvSpPr>
            <a:spLocks noGrp="1"/>
          </p:cNvSpPr>
          <p:nvPr>
            <p:ph type="title"/>
          </p:nvPr>
        </p:nvSpPr>
        <p:spPr/>
        <p:txBody>
          <a:bodyPr/>
          <a:lstStyle/>
          <a:p>
            <a:endParaRPr lang="uk-UA"/>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295</TotalTime>
  <Words>387</Words>
  <Application>Microsoft Office PowerPoint</Application>
  <PresentationFormat>Экран (4:3)</PresentationFormat>
  <Paragraphs>26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Открытая</vt:lpstr>
      <vt:lpstr>Слайд 1</vt:lpstr>
      <vt:lpstr>Є три принципи розміщення підприємств харчової промисловості:</vt:lpstr>
      <vt:lpstr>•Цукрова галузь орієнтується на сировину. В Україні це одна з найстаріших і найважливіших галузей харчової промисловості, продукція якої до 1914 року, поруч із збіжжям, була найважливішим предметом експорту. •Географічне розміщення цукрової промисловості і тепер в основному перекривається з розміщенням цукрового буряку. •Найбільше розвинена цукрова промисловість у Вінницькій, Черкаській, Хмельницькій, Київській, Сумській, Полтавській та Харківській, Кіровоградській і Одеській областях. Найбільшим заводом є Лохвицький цукровий комбінат (Полтавська обл.) зі щоденною потужністю 93 тис.центнерів.  Інші комбінати: Куп'янський на Харківщині і Первомайський (Миколаївська область);  заводи: Засільський (на Миколаївщині), Пальмірський (Черкаська область), Орільський (Харківська область), Кременецький (Тернопільська область) . </vt:lpstr>
      <vt:lpstr>Олійно-жирова промисловість України орієнтується на сировину. Галузь виробництва соняшникової олії в Україні є потужним агропромисловим комплексом, який об'єднує виробників насіння I масложирової продукції.  Станом на 2011  маркетинговий  рік Україна є одним із світових лідерів виробництва соняшникової олії. І займає перше місце у світі за її експорт. Унікальні природнокліматичні умови України  дозволяють  вирощувати  соняшник практично на  всій території України.</vt:lpstr>
      <vt:lpstr>Ри́бне господа́рство — галузь господарства, до якої належить добування, переробка, відтворення і збільшення запасів риби та інших водних організмів у природних і штучних водоймах. Поділяється на рибальство та рибництво. Води України мають близько 200 видів риб: 110 у річках, 180 — у морі.  •Серед рік України основне рибогосподарство значення мають Дніпро, нижній Дунай, менше Дністер, Південний Буг і Сіверський Донець.  •Озерне господарство зосереджене переважно на Поліссі й у заплаві нижньої течії Дунаю. •Морське рибальство охоплює чорноморський та азовський регіони. Найбільше значення має азовський район.</vt:lpstr>
      <vt:lpstr>Спиртова промисловість- галузь харчової промисловості, що виробляє етиловий (винний) спирт. Спирт застосовують у лікерно-горілчаному виробництві, для зміцнення вин, у парфумерно-косметичній і кондитерській промисловості, для виготовлення оцту, а також у вітамінному виробництві, у медицині й техніці. Спиртова промисловість України повніс- тю задовольняє внутрішні потреби держави у спирті для виготовлення лікеро-горілчаних виробів, використовуючи лише 30-35% сво- їх загальних потужностей..</vt:lpstr>
      <vt:lpstr>Маслосироробна галузь харчової промисловості орієнтується на сировину. Маслоробні підприємства діють майже в усіх обласних і районних центрах. Найбільші з них розміщені в Києві, Дніпропетровську, Харкові, Одесі, Львові.</vt:lpstr>
      <vt:lpstr>Кондитерська галузь – одна з найбільш розвинених галузей харчової промисловості України. Загальний обсяг виробництва підприємств складає більше 1 млн. т продукції на рік, що дозволяє повністю забезпечити потреби внутрішнього ринку та експортувати значні обсяги продукції закордон. Кондитерська галузь – одна з найбільш розвинених галузей харчової промисловості України. Загальний обсяг виробництва підприємств складає більше 1 млн. т продукції на рік, що дозволяє повністю забезпечити потреби внутрішнього ринку та експортувати значні обсяги продукції закордон.</vt:lpstr>
      <vt:lpstr>Слайд 9</vt:lpstr>
      <vt:lpstr>Хлібопека́рна промисло́вість — одна з найбільших галузей харчової промисловості, підприємства якої виробляють різні види хлібопекарних виробів з продовольчогоборошна (хліб та булки різних сортів, пиріжки, борошнисті кондитерські печива тощо).Хлібопекарський ринок на 99,9% представлений продукцією  вітчизняного  виробництва.</vt:lpstr>
      <vt:lpstr>Пивоварна галузь, орієнтуючись на споживача, виробляє нові сорти пива, якість яких дуже висока і залежить від сировини - води, хмелю та ячменю. За результатами 2012 року, українська аграрна промисловість не змогла забезпечити пивоварну галузь недорогим та якісним ячменем. Врожай хмелю лише на 15% покрив потреби пивоварних заводів. Практично всі великі виробники пива визнають за краще працювати з виробниками сільгосппродукції за прямими зв'язками, що може забезпечити їм до 80% обсягів солодової та хмільової сировини. Решту сировини під виробництво елітних сортів пінного напою пивовари закуповують у країнах Європи.    Попри деякі труднощі при виготовленні пива, обсяги його виробництва зростають. </vt:lpstr>
      <vt:lpstr>Макаронна промисловість— галузь харчової промисловості, підприємства якої виготовляють макаронні вироби. В  Україні діє 13 макаронних ф-к, найпотужніші з них — Донецька, Дніпропетровська, Київська, Одеська. Крім того, працює 21 цех при хлібозаводах, харч. комбінатах тощо. Макаронна галузь є відносно молодою в харчовій промисловості України.  Орієнтується вона здебільшого на споживача.</vt:lpstr>
      <vt:lpstr>М'ясна́ промисло́вість — галузь харчової промисловості, підприємства якої здійснюють заготівлю та забій худоби, птиці, кролів та виготовляють м'ясо, ковбасні вироби, м'ясні консерви, напівфабрикати (котлети, пельмені та інші кулінарні вироби). За вартістю виробленої продукції ця галузь посідає перше місце в харчовій промисловості. У великих містах розміщені м'ясокомбінати, у яких комплексно переробляють продукцію тваринництва. Однак необхідно більше наближати підприємства до районів розвинутого тваринництва, щоб уникнути далеких перевезень живих тварин.</vt:lpstr>
      <vt:lpstr>Борошноме́льно-круп'я́на промисло́вість — одна з найбільших галузей харчової промисловості, яка переробляє зерно на борошно і крупу.  В Україні борошномельно-круп'яна промисловість є в усіх великих, середніх, а також малих містах. Найбільшими центрами є: Київ, Харків, Дніпропетровськ, Одеса, Миколаїв, Запоріжжя, Львів, Тернопіль, У великих містах борошномельно-круп'яна промисловість орієнтується на масового споживача продукції (діють макаронні, кондитерські, хлібопекарні підприємства), у портових містах і залізничних вузлах — на споживачів, які знаходяться за межами районів вирощування зернових культур і виробництва борошна та крупів.</vt:lpstr>
      <vt:lpstr>Тютюно́ва промисло́вість — галузь харчової промисловості, що виготовляє тютюнові і махоркові вироби (цигарки, цигарковий тютюн, махорку).  Тютюнова промисловість спеціалізується також на виробництві нікотинових препаратів, виробництва лимонної та яблучної кислот, засобів боротьби зі шкідниками сільськогосподарських культур. У розвитку промисловості важливе значення відіграє створення найбільш урожайних, з меншим вмістом нікотину сортів тютюну, удосконалення технології вирощування культури.  в Україні діє 6 тютюнових фабрик (найбільші з них Львівська, Київська, Кременчуцька, Прилуцька й Харківська), 11 тютюново-ферментаційних заводів (найбільші — Жмеринський, Сімферопольський, Берегівський та Борщагівський) та 39 заготівельних баз тютюнової й махоркової сировини. Основні посівні площі тютюну знаходяться вАвтономній Республіці Крим, Тернопільській, Закарпатській, Івано-Франківській, Хмельницькій, Вінницькій та Одеській областях. Виробництво махорки зосереджено вПолтавській, Сумській та Чернігівській областях.</vt:lpstr>
      <vt:lpstr>Плодоовочева галузь — галузь харчової промисловості, підприємства якої займаються первинною переробкою і зберіганням овочів, плодів, ягід, картоплі та грибів. Осн. продукція: сушені овочі, фрукти і картопля; солоні й квашені овочі, фрукти й гриби; плодоовочеві та грибні консерви; свіжоморожені овочі, фрукти, ягоди; екстракти, соки, морси тощо.  Сировинний фактор у розміщенні підприємств цієї галузі відіграє основну роль. Через це найбільша концентрація плодоовочеконсервного виробництва спостерігається на півдні України. Саме тут, на території Одеської, Миколаївської, Херсонської, Запорізької областей та Автономної Республіки Крим сформувався спеціалізований район плодоовочеконсервного виробництва. Головні центри – Одеса, Херсон, Сімферополь, Ізмаїл, Мелітополь, Бердянськ. Розміщене це виробництво і в районах Поділля, а також в Черкасах, Житомирській, Полтавській та Донецькій областях. Овочі і фрукти вирощують в усіх областях України. У структурі посівних площ, які зайняті під овочевими культурами, переважають помідори, огірки, капуста.</vt:lpstr>
      <vt:lpstr>Моло́чна промисло́вість — галузь харчової промисловості, що об'єднує підприємства з виробництва з молока і різнихмолочних продуктів. До складу промисловості входять підприємства з виробництва тваринного масла, суцільномолочної продукції, молочних консервів, сухого молока, сиру, бринзи, морозива, казеїну та іншої молочної продукції. Найбільший прибуток фермерські молочні господарства отримують при продажі споживачам натурального молока або вершків в рідкому стані. При цьому виграють і покупці, так як вони споживають всі корисні речовини, що містяться в молоці. Майже в кожному великому місті є молочний завод, на якому здійснюються пастеризація фермерського молока, його розфасовка та постачання на продаж.</vt:lpstr>
      <vt:lpstr>Проблеми розвитку харчової промисловості: • недосконалість технологій переробки і неефективне застаріле обладнання. • Недостатні виробничі потужності для окремих видів сировини.  • Висока собівартість виробництва на підприємствах.</vt:lpstr>
      <vt:lpstr>          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NIKA</dc:creator>
  <cp:lastModifiedBy>NIKA</cp:lastModifiedBy>
  <cp:revision>23</cp:revision>
  <dcterms:created xsi:type="dcterms:W3CDTF">2016-03-15T16:35:50Z</dcterms:created>
  <dcterms:modified xsi:type="dcterms:W3CDTF">2016-03-15T22:02:36Z</dcterms:modified>
</cp:coreProperties>
</file>